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72" r:id="rId2"/>
    <p:sldId id="259" r:id="rId3"/>
    <p:sldId id="278" r:id="rId4"/>
    <p:sldId id="286" r:id="rId5"/>
    <p:sldId id="281" r:id="rId6"/>
    <p:sldId id="279" r:id="rId7"/>
    <p:sldId id="284" r:id="rId8"/>
    <p:sldId id="285" r:id="rId9"/>
    <p:sldId id="276" r:id="rId10"/>
    <p:sldId id="274" r:id="rId11"/>
    <p:sldId id="273" r:id="rId12"/>
    <p:sldId id="256" r:id="rId13"/>
    <p:sldId id="257" r:id="rId14"/>
    <p:sldId id="277" r:id="rId15"/>
  </p:sldIdLst>
  <p:sldSz cx="12192000" cy="6858000"/>
  <p:notesSz cx="6858000" cy="9144000"/>
  <p:defaultText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5538"/>
    <a:srgbClr val="00CC96"/>
    <a:srgbClr val="F25B06"/>
    <a:srgbClr val="188741"/>
    <a:srgbClr val="A71016"/>
    <a:srgbClr val="CF2590"/>
    <a:srgbClr val="636EFA"/>
    <a:srgbClr val="BA141A"/>
    <a:srgbClr val="4700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19" autoAdjust="0"/>
    <p:restoredTop sz="94660"/>
  </p:normalViewPr>
  <p:slideViewPr>
    <p:cSldViewPr snapToGrid="0">
      <p:cViewPr>
        <p:scale>
          <a:sx n="130" d="100"/>
          <a:sy n="130" d="100"/>
        </p:scale>
        <p:origin x="77"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GitHub\FUSE\CWatM_settings\cwatm_setting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r>
              <a:rPr lang="en-US" dirty="0"/>
              <a:t>Water</a:t>
            </a:r>
            <a:r>
              <a:rPr lang="en-US" baseline="0" dirty="0"/>
              <a:t> use coefficients (Kc), </a:t>
            </a:r>
          </a:p>
          <a:p>
            <a:pPr>
              <a:defRPr/>
            </a:pPr>
            <a:r>
              <a:rPr lang="en-US" baseline="0" dirty="0"/>
              <a:t>growth-stage specific</a:t>
            </a:r>
            <a:endParaRPr lang="en-US" dirty="0"/>
          </a:p>
        </c:rich>
      </c:tx>
      <c:layout>
        <c:manualLayout>
          <c:xMode val="edge"/>
          <c:yMode val="edge"/>
          <c:x val="0.25066411842590053"/>
          <c:y val="5.881062767399968E-2"/>
        </c:manualLayout>
      </c:layout>
      <c:overlay val="0"/>
      <c:spPr>
        <a:noFill/>
        <a:ln>
          <a:noFill/>
        </a:ln>
        <a:effectLst/>
      </c:spPr>
      <c:txPr>
        <a:bodyPr rot="0" spcFirstLastPara="1" vertOverflow="ellipsis" vert="horz" wrap="square" anchor="ctr" anchorCtr="1"/>
        <a:lstStyle/>
        <a:p>
          <a:pPr>
            <a:defRPr sz="1400" b="0" i="0" u="none" strike="noStrike" kern="1200" cap="none" spc="20" baseline="0">
              <a:solidFill>
                <a:schemeClr val="tx1">
                  <a:lumMod val="50000"/>
                  <a:lumOff val="50000"/>
                </a:schemeClr>
              </a:solidFill>
              <a:latin typeface="+mn-lt"/>
              <a:ea typeface="+mn-ea"/>
              <a:cs typeface="+mn-cs"/>
            </a:defRPr>
          </a:pPr>
          <a:endParaRPr lang="en-AT"/>
        </a:p>
      </c:txPr>
    </c:title>
    <c:autoTitleDeleted val="0"/>
    <c:plotArea>
      <c:layout/>
      <c:barChart>
        <c:barDir val="col"/>
        <c:grouping val="clustered"/>
        <c:varyColors val="0"/>
        <c:ser>
          <c:idx val="0"/>
          <c:order val="0"/>
          <c:tx>
            <c:strRef>
              <c:f>Crops!$I$1</c:f>
              <c:strCache>
                <c:ptCount val="1"/>
                <c:pt idx="0">
                  <c:v>KC1</c:v>
                </c:pt>
              </c:strCache>
            </c:strRef>
          </c:tx>
          <c:spPr>
            <a:gradFill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lin ang="5400000" scaled="0"/>
            </a:gradFill>
            <a:ln w="9525" cap="flat" cmpd="sng" algn="ctr">
              <a:solidFill>
                <a:schemeClr val="accent1">
                  <a:shade val="95000"/>
                </a:schemeClr>
              </a:solidFill>
              <a:round/>
            </a:ln>
            <a:effectLst/>
          </c:spPr>
          <c:invertIfNegative val="0"/>
          <c:cat>
            <c:strRef>
              <c:f>(Crops!$C$3,Crops!$C$6:$C$9)</c:f>
              <c:strCache>
                <c:ptCount val="5"/>
                <c:pt idx="0">
                  <c:v>Sugar1</c:v>
                </c:pt>
                <c:pt idx="1">
                  <c:v>Sorghum</c:v>
                </c:pt>
                <c:pt idx="2">
                  <c:v>Groundnut</c:v>
                </c:pt>
                <c:pt idx="3">
                  <c:v>Wheat</c:v>
                </c:pt>
                <c:pt idx="4">
                  <c:v>Maize</c:v>
                </c:pt>
              </c:strCache>
            </c:strRef>
          </c:cat>
          <c:val>
            <c:numRef>
              <c:f>(Crops!$I$3,Crops!$I$6:$I$9)</c:f>
              <c:numCache>
                <c:formatCode>0.00</c:formatCode>
                <c:ptCount val="5"/>
                <c:pt idx="0">
                  <c:v>0.4</c:v>
                </c:pt>
                <c:pt idx="1">
                  <c:v>0.7</c:v>
                </c:pt>
                <c:pt idx="2">
                  <c:v>0.45</c:v>
                </c:pt>
                <c:pt idx="3">
                  <c:v>0.45</c:v>
                </c:pt>
                <c:pt idx="4">
                  <c:v>0.45</c:v>
                </c:pt>
              </c:numCache>
            </c:numRef>
          </c:val>
          <c:extLst>
            <c:ext xmlns:c16="http://schemas.microsoft.com/office/drawing/2014/chart" uri="{C3380CC4-5D6E-409C-BE32-E72D297353CC}">
              <c16:uniqueId val="{00000000-1AFE-4479-980B-B1CBE68605AA}"/>
            </c:ext>
          </c:extLst>
        </c:ser>
        <c:ser>
          <c:idx val="1"/>
          <c:order val="1"/>
          <c:tx>
            <c:strRef>
              <c:f>Crops!$J$1</c:f>
              <c:strCache>
                <c:ptCount val="1"/>
                <c:pt idx="0">
                  <c:v>KC2</c:v>
                </c:pt>
              </c:strCache>
            </c:strRef>
          </c:tx>
          <c:spPr>
            <a:gradFill rotWithShape="1">
              <a:gsLst>
                <a:gs pos="0">
                  <a:schemeClr val="accent2">
                    <a:lumMod val="110000"/>
                    <a:satMod val="105000"/>
                    <a:tint val="67000"/>
                  </a:schemeClr>
                </a:gs>
                <a:gs pos="50000">
                  <a:schemeClr val="accent2">
                    <a:lumMod val="105000"/>
                    <a:satMod val="103000"/>
                    <a:tint val="73000"/>
                  </a:schemeClr>
                </a:gs>
                <a:gs pos="100000">
                  <a:schemeClr val="accent2">
                    <a:lumMod val="105000"/>
                    <a:satMod val="109000"/>
                    <a:tint val="81000"/>
                  </a:schemeClr>
                </a:gs>
              </a:gsLst>
              <a:lin ang="5400000" scaled="0"/>
            </a:gradFill>
            <a:ln w="9525" cap="flat" cmpd="sng" algn="ctr">
              <a:solidFill>
                <a:schemeClr val="accent2">
                  <a:shade val="95000"/>
                </a:schemeClr>
              </a:solidFill>
              <a:round/>
            </a:ln>
            <a:effectLst/>
          </c:spPr>
          <c:invertIfNegative val="0"/>
          <c:cat>
            <c:strRef>
              <c:f>(Crops!$C$3,Crops!$C$6:$C$9)</c:f>
              <c:strCache>
                <c:ptCount val="5"/>
                <c:pt idx="0">
                  <c:v>Sugar1</c:v>
                </c:pt>
                <c:pt idx="1">
                  <c:v>Sorghum</c:v>
                </c:pt>
                <c:pt idx="2">
                  <c:v>Groundnut</c:v>
                </c:pt>
                <c:pt idx="3">
                  <c:v>Wheat</c:v>
                </c:pt>
                <c:pt idx="4">
                  <c:v>Maize</c:v>
                </c:pt>
              </c:strCache>
            </c:strRef>
          </c:cat>
          <c:val>
            <c:numRef>
              <c:f>(Crops!$J$3,Crops!$J$6:$J$9)</c:f>
              <c:numCache>
                <c:formatCode>0.00</c:formatCode>
                <c:ptCount val="5"/>
                <c:pt idx="0">
                  <c:v>0.8</c:v>
                </c:pt>
                <c:pt idx="1">
                  <c:v>0.92500000000000004</c:v>
                </c:pt>
                <c:pt idx="2">
                  <c:v>0.75</c:v>
                </c:pt>
                <c:pt idx="3">
                  <c:v>0.75</c:v>
                </c:pt>
                <c:pt idx="4">
                  <c:v>0.75</c:v>
                </c:pt>
              </c:numCache>
            </c:numRef>
          </c:val>
          <c:extLst>
            <c:ext xmlns:c16="http://schemas.microsoft.com/office/drawing/2014/chart" uri="{C3380CC4-5D6E-409C-BE32-E72D297353CC}">
              <c16:uniqueId val="{00000001-1AFE-4479-980B-B1CBE68605AA}"/>
            </c:ext>
          </c:extLst>
        </c:ser>
        <c:ser>
          <c:idx val="2"/>
          <c:order val="2"/>
          <c:tx>
            <c:strRef>
              <c:f>Crops!$K$1</c:f>
              <c:strCache>
                <c:ptCount val="1"/>
                <c:pt idx="0">
                  <c:v>KC3</c:v>
                </c:pt>
              </c:strCache>
            </c:strRef>
          </c:tx>
          <c:spPr>
            <a:gradFill rotWithShape="1">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Lst>
              <a:lin ang="5400000" scaled="0"/>
            </a:gradFill>
            <a:ln w="9525" cap="flat" cmpd="sng" algn="ctr">
              <a:solidFill>
                <a:schemeClr val="accent3">
                  <a:shade val="95000"/>
                </a:schemeClr>
              </a:solidFill>
              <a:round/>
            </a:ln>
            <a:effectLst/>
          </c:spPr>
          <c:invertIfNegative val="0"/>
          <c:cat>
            <c:strRef>
              <c:f>(Crops!$C$3,Crops!$C$6:$C$9)</c:f>
              <c:strCache>
                <c:ptCount val="5"/>
                <c:pt idx="0">
                  <c:v>Sugar1</c:v>
                </c:pt>
                <c:pt idx="1">
                  <c:v>Sorghum</c:v>
                </c:pt>
                <c:pt idx="2">
                  <c:v>Groundnut</c:v>
                </c:pt>
                <c:pt idx="3">
                  <c:v>Wheat</c:v>
                </c:pt>
                <c:pt idx="4">
                  <c:v>Maize</c:v>
                </c:pt>
              </c:strCache>
            </c:strRef>
          </c:cat>
          <c:val>
            <c:numRef>
              <c:f>(Crops!$K$3,Crops!$K$6:$K$9)</c:f>
              <c:numCache>
                <c:formatCode>0.00</c:formatCode>
                <c:ptCount val="5"/>
                <c:pt idx="0">
                  <c:v>1.25</c:v>
                </c:pt>
                <c:pt idx="1">
                  <c:v>1.1499999999999999</c:v>
                </c:pt>
                <c:pt idx="2">
                  <c:v>0.95</c:v>
                </c:pt>
                <c:pt idx="3">
                  <c:v>0.95</c:v>
                </c:pt>
                <c:pt idx="4">
                  <c:v>0.95</c:v>
                </c:pt>
              </c:numCache>
            </c:numRef>
          </c:val>
          <c:extLst>
            <c:ext xmlns:c16="http://schemas.microsoft.com/office/drawing/2014/chart" uri="{C3380CC4-5D6E-409C-BE32-E72D297353CC}">
              <c16:uniqueId val="{00000002-1AFE-4479-980B-B1CBE68605AA}"/>
            </c:ext>
          </c:extLst>
        </c:ser>
        <c:ser>
          <c:idx val="3"/>
          <c:order val="3"/>
          <c:tx>
            <c:strRef>
              <c:f>Crops!$L$1</c:f>
              <c:strCache>
                <c:ptCount val="1"/>
                <c:pt idx="0">
                  <c:v>KC4</c:v>
                </c:pt>
              </c:strCache>
            </c:strRef>
          </c:tx>
          <c:spPr>
            <a:gradFill rotWithShape="1">
              <a:gsLst>
                <a:gs pos="0">
                  <a:schemeClr val="accent4">
                    <a:lumMod val="110000"/>
                    <a:satMod val="105000"/>
                    <a:tint val="67000"/>
                  </a:schemeClr>
                </a:gs>
                <a:gs pos="50000">
                  <a:schemeClr val="accent4">
                    <a:lumMod val="105000"/>
                    <a:satMod val="103000"/>
                    <a:tint val="73000"/>
                  </a:schemeClr>
                </a:gs>
                <a:gs pos="100000">
                  <a:schemeClr val="accent4">
                    <a:lumMod val="105000"/>
                    <a:satMod val="109000"/>
                    <a:tint val="81000"/>
                  </a:schemeClr>
                </a:gs>
              </a:gsLst>
              <a:lin ang="5400000" scaled="0"/>
            </a:gradFill>
            <a:ln w="9525" cap="flat" cmpd="sng" algn="ctr">
              <a:solidFill>
                <a:schemeClr val="accent4">
                  <a:shade val="95000"/>
                </a:schemeClr>
              </a:solidFill>
              <a:round/>
            </a:ln>
            <a:effectLst/>
          </c:spPr>
          <c:invertIfNegative val="0"/>
          <c:cat>
            <c:strRef>
              <c:f>(Crops!$C$3,Crops!$C$6:$C$9)</c:f>
              <c:strCache>
                <c:ptCount val="5"/>
                <c:pt idx="0">
                  <c:v>Sugar1</c:v>
                </c:pt>
                <c:pt idx="1">
                  <c:v>Sorghum</c:v>
                </c:pt>
                <c:pt idx="2">
                  <c:v>Groundnut</c:v>
                </c:pt>
                <c:pt idx="3">
                  <c:v>Wheat</c:v>
                </c:pt>
                <c:pt idx="4">
                  <c:v>Maize</c:v>
                </c:pt>
              </c:strCache>
            </c:strRef>
          </c:cat>
          <c:val>
            <c:numRef>
              <c:f>(Crops!$L$3,Crops!$L$6:$L$9)</c:f>
              <c:numCache>
                <c:formatCode>0.00</c:formatCode>
                <c:ptCount val="5"/>
                <c:pt idx="0">
                  <c:v>0.75</c:v>
                </c:pt>
                <c:pt idx="1">
                  <c:v>0.55000000000000004</c:v>
                </c:pt>
                <c:pt idx="2">
                  <c:v>0.75</c:v>
                </c:pt>
                <c:pt idx="3">
                  <c:v>0.75</c:v>
                </c:pt>
                <c:pt idx="4">
                  <c:v>0.75</c:v>
                </c:pt>
              </c:numCache>
            </c:numRef>
          </c:val>
          <c:extLst>
            <c:ext xmlns:c16="http://schemas.microsoft.com/office/drawing/2014/chart" uri="{C3380CC4-5D6E-409C-BE32-E72D297353CC}">
              <c16:uniqueId val="{00000003-1AFE-4479-980B-B1CBE68605AA}"/>
            </c:ext>
          </c:extLst>
        </c:ser>
        <c:dLbls>
          <c:showLegendKey val="0"/>
          <c:showVal val="0"/>
          <c:showCatName val="0"/>
          <c:showSerName val="0"/>
          <c:showPercent val="0"/>
          <c:showBubbleSize val="0"/>
        </c:dLbls>
        <c:gapWidth val="100"/>
        <c:overlap val="-24"/>
        <c:axId val="731577048"/>
        <c:axId val="692583184"/>
      </c:barChart>
      <c:catAx>
        <c:axId val="73157704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AT"/>
          </a:p>
        </c:txPr>
        <c:crossAx val="692583184"/>
        <c:crosses val="autoZero"/>
        <c:auto val="1"/>
        <c:lblAlgn val="ctr"/>
        <c:lblOffset val="100"/>
        <c:noMultiLvlLbl val="0"/>
      </c:catAx>
      <c:valAx>
        <c:axId val="692583184"/>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AT"/>
          </a:p>
        </c:txPr>
        <c:crossAx val="73157704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AT"/>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28575">
      <a:solidFill>
        <a:schemeClr val="tx1">
          <a:lumMod val="50000"/>
          <a:lumOff val="50000"/>
        </a:schemeClr>
      </a:solidFill>
    </a:ln>
    <a:effectLst/>
  </c:spPr>
  <c:txPr>
    <a:bodyPr/>
    <a:lstStyle/>
    <a:p>
      <a:pPr>
        <a:defRPr/>
      </a:pPr>
      <a:endParaRPr lang="en-AT"/>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6">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tif>
</file>

<file path=ppt/media/image7.tif>
</file>

<file path=ppt/media/image8.tif>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BE2704-1D4B-4A1C-A965-82CC757CCE0B}" type="datetimeFigureOut">
              <a:rPr lang="en-AT" smtClean="0"/>
              <a:t>02/06/2020</a:t>
            </a:fld>
            <a:endParaRPr lang="en-A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C81997-53A5-4C0B-82EB-41590E4F2EA5}" type="slidenum">
              <a:rPr lang="en-AT" smtClean="0"/>
              <a:t>‹#›</a:t>
            </a:fld>
            <a:endParaRPr lang="en-AT"/>
          </a:p>
        </p:txBody>
      </p:sp>
    </p:spTree>
    <p:extLst>
      <p:ext uri="{BB962C8B-B14F-4D97-AF65-F5344CB8AC3E}">
        <p14:creationId xmlns:p14="http://schemas.microsoft.com/office/powerpoint/2010/main" val="38590208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T" dirty="0"/>
          </a:p>
        </p:txBody>
      </p:sp>
      <p:sp>
        <p:nvSpPr>
          <p:cNvPr id="4" name="Slide Number Placeholder 3"/>
          <p:cNvSpPr>
            <a:spLocks noGrp="1"/>
          </p:cNvSpPr>
          <p:nvPr>
            <p:ph type="sldNum" sz="quarter" idx="5"/>
          </p:nvPr>
        </p:nvSpPr>
        <p:spPr/>
        <p:txBody>
          <a:bodyPr/>
          <a:lstStyle/>
          <a:p>
            <a:fld id="{DBC81997-53A5-4C0B-82EB-41590E4F2EA5}" type="slidenum">
              <a:rPr lang="en-AT" smtClean="0"/>
              <a:t>4</a:t>
            </a:fld>
            <a:endParaRPr lang="en-AT"/>
          </a:p>
        </p:txBody>
      </p:sp>
    </p:spTree>
    <p:extLst>
      <p:ext uri="{BB962C8B-B14F-4D97-AF65-F5344CB8AC3E}">
        <p14:creationId xmlns:p14="http://schemas.microsoft.com/office/powerpoint/2010/main" val="19855587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T" dirty="0"/>
          </a:p>
        </p:txBody>
      </p:sp>
      <p:sp>
        <p:nvSpPr>
          <p:cNvPr id="4" name="Slide Number Placeholder 3"/>
          <p:cNvSpPr>
            <a:spLocks noGrp="1"/>
          </p:cNvSpPr>
          <p:nvPr>
            <p:ph type="sldNum" sz="quarter" idx="5"/>
          </p:nvPr>
        </p:nvSpPr>
        <p:spPr/>
        <p:txBody>
          <a:bodyPr/>
          <a:lstStyle/>
          <a:p>
            <a:fld id="{DBC81997-53A5-4C0B-82EB-41590E4F2EA5}" type="slidenum">
              <a:rPr lang="en-AT" smtClean="0"/>
              <a:t>7</a:t>
            </a:fld>
            <a:endParaRPr lang="en-AT"/>
          </a:p>
        </p:txBody>
      </p:sp>
    </p:spTree>
    <p:extLst>
      <p:ext uri="{BB962C8B-B14F-4D97-AF65-F5344CB8AC3E}">
        <p14:creationId xmlns:p14="http://schemas.microsoft.com/office/powerpoint/2010/main" val="2293613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T" dirty="0"/>
          </a:p>
        </p:txBody>
      </p:sp>
      <p:sp>
        <p:nvSpPr>
          <p:cNvPr id="4" name="Slide Number Placeholder 3"/>
          <p:cNvSpPr>
            <a:spLocks noGrp="1"/>
          </p:cNvSpPr>
          <p:nvPr>
            <p:ph type="sldNum" sz="quarter" idx="5"/>
          </p:nvPr>
        </p:nvSpPr>
        <p:spPr/>
        <p:txBody>
          <a:bodyPr/>
          <a:lstStyle/>
          <a:p>
            <a:fld id="{DBC81997-53A5-4C0B-82EB-41590E4F2EA5}" type="slidenum">
              <a:rPr lang="en-AT" smtClean="0"/>
              <a:t>11</a:t>
            </a:fld>
            <a:endParaRPr lang="en-AT"/>
          </a:p>
        </p:txBody>
      </p:sp>
    </p:spTree>
    <p:extLst>
      <p:ext uri="{BB962C8B-B14F-4D97-AF65-F5344CB8AC3E}">
        <p14:creationId xmlns:p14="http://schemas.microsoft.com/office/powerpoint/2010/main" val="15953462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solidFill>
                  <a:srgbClr val="FF0000"/>
                </a:solidFill>
              </a:rPr>
              <a:t>Snowmelt coefficient in [m/C deg/day] as a degree-day factor</a:t>
            </a:r>
            <a:endParaRPr lang="en-US" dirty="0"/>
          </a:p>
          <a:p>
            <a:r>
              <a:rPr lang="en-US" dirty="0">
                <a:solidFill>
                  <a:srgbClr val="FF0000"/>
                </a:solidFill>
              </a:rPr>
              <a:t>Recession coefficient factor: factor to adjust the base flow recession constant </a:t>
            </a:r>
          </a:p>
          <a:p>
            <a:r>
              <a:rPr lang="en-US" dirty="0">
                <a:solidFill>
                  <a:srgbClr val="FF0000"/>
                </a:solidFill>
              </a:rPr>
              <a:t>Runoff concentration factor: a factor for the concentration time of run-off in each grid-cell</a:t>
            </a:r>
          </a:p>
          <a:p>
            <a:r>
              <a:rPr lang="en-US" dirty="0">
                <a:solidFill>
                  <a:srgbClr val="FF0000"/>
                </a:solidFill>
              </a:rPr>
              <a:t>Normal storage limit: the fraction of storage capacity used as normal storage limit</a:t>
            </a:r>
          </a:p>
          <a:p>
            <a:endParaRPr lang="en-AT" dirty="0"/>
          </a:p>
        </p:txBody>
      </p:sp>
      <p:sp>
        <p:nvSpPr>
          <p:cNvPr id="4" name="Slide Number Placeholder 3"/>
          <p:cNvSpPr>
            <a:spLocks noGrp="1"/>
          </p:cNvSpPr>
          <p:nvPr>
            <p:ph type="sldNum" sz="quarter" idx="5"/>
          </p:nvPr>
        </p:nvSpPr>
        <p:spPr/>
        <p:txBody>
          <a:bodyPr/>
          <a:lstStyle/>
          <a:p>
            <a:fld id="{DBC81997-53A5-4C0B-82EB-41590E4F2EA5}" type="slidenum">
              <a:rPr lang="en-AT" smtClean="0"/>
              <a:t>13</a:t>
            </a:fld>
            <a:endParaRPr lang="en-AT"/>
          </a:p>
        </p:txBody>
      </p:sp>
    </p:spTree>
    <p:extLst>
      <p:ext uri="{BB962C8B-B14F-4D97-AF65-F5344CB8AC3E}">
        <p14:creationId xmlns:p14="http://schemas.microsoft.com/office/powerpoint/2010/main" val="17790973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907C7-6272-4EC5-93A9-C7C6268B739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T"/>
          </a:p>
        </p:txBody>
      </p:sp>
      <p:sp>
        <p:nvSpPr>
          <p:cNvPr id="3" name="Subtitle 2">
            <a:extLst>
              <a:ext uri="{FF2B5EF4-FFF2-40B4-BE49-F238E27FC236}">
                <a16:creationId xmlns:a16="http://schemas.microsoft.com/office/drawing/2014/main" id="{876F4D3E-5AF7-4D0A-9816-88C8EF33E3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T"/>
          </a:p>
        </p:txBody>
      </p:sp>
      <p:sp>
        <p:nvSpPr>
          <p:cNvPr id="4" name="Date Placeholder 3">
            <a:extLst>
              <a:ext uri="{FF2B5EF4-FFF2-40B4-BE49-F238E27FC236}">
                <a16:creationId xmlns:a16="http://schemas.microsoft.com/office/drawing/2014/main" id="{28482072-3442-41D8-9007-6A1F971127C5}"/>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5" name="Footer Placeholder 4">
            <a:extLst>
              <a:ext uri="{FF2B5EF4-FFF2-40B4-BE49-F238E27FC236}">
                <a16:creationId xmlns:a16="http://schemas.microsoft.com/office/drawing/2014/main" id="{02107865-E244-4FCE-8EC8-E2A16B9E27BF}"/>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67AE1A78-DC70-430D-817E-423F61C3373F}"/>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12800385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0ADD2-454B-4752-9AB9-9E8DF0A94CF7}"/>
              </a:ext>
            </a:extLst>
          </p:cNvPr>
          <p:cNvSpPr>
            <a:spLocks noGrp="1"/>
          </p:cNvSpPr>
          <p:nvPr>
            <p:ph type="title"/>
          </p:nvPr>
        </p:nvSpPr>
        <p:spPr/>
        <p:txBody>
          <a:bodyPr/>
          <a:lstStyle/>
          <a:p>
            <a:r>
              <a:rPr lang="en-US"/>
              <a:t>Click to edit Master title style</a:t>
            </a:r>
            <a:endParaRPr lang="en-AT"/>
          </a:p>
        </p:txBody>
      </p:sp>
      <p:sp>
        <p:nvSpPr>
          <p:cNvPr id="3" name="Vertical Text Placeholder 2">
            <a:extLst>
              <a:ext uri="{FF2B5EF4-FFF2-40B4-BE49-F238E27FC236}">
                <a16:creationId xmlns:a16="http://schemas.microsoft.com/office/drawing/2014/main" id="{97ED8CF1-04E1-4D09-AF49-7CCB57E8735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Date Placeholder 3">
            <a:extLst>
              <a:ext uri="{FF2B5EF4-FFF2-40B4-BE49-F238E27FC236}">
                <a16:creationId xmlns:a16="http://schemas.microsoft.com/office/drawing/2014/main" id="{DBB215CC-5B8E-430F-A247-4A13F0700D3F}"/>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5" name="Footer Placeholder 4">
            <a:extLst>
              <a:ext uri="{FF2B5EF4-FFF2-40B4-BE49-F238E27FC236}">
                <a16:creationId xmlns:a16="http://schemas.microsoft.com/office/drawing/2014/main" id="{5AC7429B-68BD-4E6A-B3D3-0C5758F318EB}"/>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94971150-4593-41C5-8E7E-8335A08B2729}"/>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3668785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9A8E78-96D7-440C-87E3-DF81E2894C6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T"/>
          </a:p>
        </p:txBody>
      </p:sp>
      <p:sp>
        <p:nvSpPr>
          <p:cNvPr id="3" name="Vertical Text Placeholder 2">
            <a:extLst>
              <a:ext uri="{FF2B5EF4-FFF2-40B4-BE49-F238E27FC236}">
                <a16:creationId xmlns:a16="http://schemas.microsoft.com/office/drawing/2014/main" id="{ACEF4B74-6290-4C6A-8124-309B0B0D569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Date Placeholder 3">
            <a:extLst>
              <a:ext uri="{FF2B5EF4-FFF2-40B4-BE49-F238E27FC236}">
                <a16:creationId xmlns:a16="http://schemas.microsoft.com/office/drawing/2014/main" id="{7D93091E-C81F-4227-9AA3-8B9F930288F5}"/>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5" name="Footer Placeholder 4">
            <a:extLst>
              <a:ext uri="{FF2B5EF4-FFF2-40B4-BE49-F238E27FC236}">
                <a16:creationId xmlns:a16="http://schemas.microsoft.com/office/drawing/2014/main" id="{641F02F3-7CA3-47B0-B8B5-49332DAAEA0A}"/>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8307E9F6-0924-4742-8B61-DE193E344B7E}"/>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14474383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B3530-9070-447B-885E-3935654455B5}"/>
              </a:ext>
            </a:extLst>
          </p:cNvPr>
          <p:cNvSpPr>
            <a:spLocks noGrp="1"/>
          </p:cNvSpPr>
          <p:nvPr>
            <p:ph type="title"/>
          </p:nvPr>
        </p:nvSpPr>
        <p:spPr/>
        <p:txBody>
          <a:bodyPr/>
          <a:lstStyle/>
          <a:p>
            <a:r>
              <a:rPr lang="en-US"/>
              <a:t>Click to edit Master title style</a:t>
            </a:r>
            <a:endParaRPr lang="en-AT"/>
          </a:p>
        </p:txBody>
      </p:sp>
      <p:sp>
        <p:nvSpPr>
          <p:cNvPr id="3" name="Content Placeholder 2">
            <a:extLst>
              <a:ext uri="{FF2B5EF4-FFF2-40B4-BE49-F238E27FC236}">
                <a16:creationId xmlns:a16="http://schemas.microsoft.com/office/drawing/2014/main" id="{65FBEC3E-97D7-44B9-9CE6-ECD79EEB4E3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Date Placeholder 3">
            <a:extLst>
              <a:ext uri="{FF2B5EF4-FFF2-40B4-BE49-F238E27FC236}">
                <a16:creationId xmlns:a16="http://schemas.microsoft.com/office/drawing/2014/main" id="{39D5338C-1F22-4D7B-9320-5EA25410C73A}"/>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5" name="Footer Placeholder 4">
            <a:extLst>
              <a:ext uri="{FF2B5EF4-FFF2-40B4-BE49-F238E27FC236}">
                <a16:creationId xmlns:a16="http://schemas.microsoft.com/office/drawing/2014/main" id="{6D8B0810-143B-4230-A154-6EEAFA8C379C}"/>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666304CB-32E9-4184-A972-53FC03EAFE06}"/>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1976706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231EB6-FF24-4CE7-9152-8905F602864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T"/>
          </a:p>
        </p:txBody>
      </p:sp>
      <p:sp>
        <p:nvSpPr>
          <p:cNvPr id="3" name="Text Placeholder 2">
            <a:extLst>
              <a:ext uri="{FF2B5EF4-FFF2-40B4-BE49-F238E27FC236}">
                <a16:creationId xmlns:a16="http://schemas.microsoft.com/office/drawing/2014/main" id="{AB58B966-7BEE-4425-BA4A-E67EA592DDD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6D799CC-2D9F-4AFC-8DEB-98808C0F38EA}"/>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5" name="Footer Placeholder 4">
            <a:extLst>
              <a:ext uri="{FF2B5EF4-FFF2-40B4-BE49-F238E27FC236}">
                <a16:creationId xmlns:a16="http://schemas.microsoft.com/office/drawing/2014/main" id="{921D03D0-14DD-4A0F-BCB2-C73FBDF68808}"/>
              </a:ext>
            </a:extLst>
          </p:cNvPr>
          <p:cNvSpPr>
            <a:spLocks noGrp="1"/>
          </p:cNvSpPr>
          <p:nvPr>
            <p:ph type="ftr" sz="quarter" idx="11"/>
          </p:nvPr>
        </p:nvSpPr>
        <p:spPr/>
        <p:txBody>
          <a:bodyPr/>
          <a:lstStyle/>
          <a:p>
            <a:endParaRPr lang="en-AT"/>
          </a:p>
        </p:txBody>
      </p:sp>
      <p:sp>
        <p:nvSpPr>
          <p:cNvPr id="6" name="Slide Number Placeholder 5">
            <a:extLst>
              <a:ext uri="{FF2B5EF4-FFF2-40B4-BE49-F238E27FC236}">
                <a16:creationId xmlns:a16="http://schemas.microsoft.com/office/drawing/2014/main" id="{F64DCA2A-3385-451A-9652-1CD5F7CCED78}"/>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10045536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17CAD-93D6-452F-A5CC-0C864451F651}"/>
              </a:ext>
            </a:extLst>
          </p:cNvPr>
          <p:cNvSpPr>
            <a:spLocks noGrp="1"/>
          </p:cNvSpPr>
          <p:nvPr>
            <p:ph type="title"/>
          </p:nvPr>
        </p:nvSpPr>
        <p:spPr/>
        <p:txBody>
          <a:bodyPr/>
          <a:lstStyle/>
          <a:p>
            <a:r>
              <a:rPr lang="en-US"/>
              <a:t>Click to edit Master title style</a:t>
            </a:r>
            <a:endParaRPr lang="en-AT"/>
          </a:p>
        </p:txBody>
      </p:sp>
      <p:sp>
        <p:nvSpPr>
          <p:cNvPr id="3" name="Content Placeholder 2">
            <a:extLst>
              <a:ext uri="{FF2B5EF4-FFF2-40B4-BE49-F238E27FC236}">
                <a16:creationId xmlns:a16="http://schemas.microsoft.com/office/drawing/2014/main" id="{19028735-D671-4744-8793-CA85E9626B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Content Placeholder 3">
            <a:extLst>
              <a:ext uri="{FF2B5EF4-FFF2-40B4-BE49-F238E27FC236}">
                <a16:creationId xmlns:a16="http://schemas.microsoft.com/office/drawing/2014/main" id="{F05CD9EC-2728-43B4-BC02-F19C7CBEA63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5" name="Date Placeholder 4">
            <a:extLst>
              <a:ext uri="{FF2B5EF4-FFF2-40B4-BE49-F238E27FC236}">
                <a16:creationId xmlns:a16="http://schemas.microsoft.com/office/drawing/2014/main" id="{569480A7-133C-4962-ACD6-A4048CF8E8FE}"/>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6" name="Footer Placeholder 5">
            <a:extLst>
              <a:ext uri="{FF2B5EF4-FFF2-40B4-BE49-F238E27FC236}">
                <a16:creationId xmlns:a16="http://schemas.microsoft.com/office/drawing/2014/main" id="{FCB10B9F-5337-4FEA-AA70-79215A246DF9}"/>
              </a:ext>
            </a:extLst>
          </p:cNvPr>
          <p:cNvSpPr>
            <a:spLocks noGrp="1"/>
          </p:cNvSpPr>
          <p:nvPr>
            <p:ph type="ftr" sz="quarter" idx="11"/>
          </p:nvPr>
        </p:nvSpPr>
        <p:spPr/>
        <p:txBody>
          <a:bodyPr/>
          <a:lstStyle/>
          <a:p>
            <a:endParaRPr lang="en-AT"/>
          </a:p>
        </p:txBody>
      </p:sp>
      <p:sp>
        <p:nvSpPr>
          <p:cNvPr id="7" name="Slide Number Placeholder 6">
            <a:extLst>
              <a:ext uri="{FF2B5EF4-FFF2-40B4-BE49-F238E27FC236}">
                <a16:creationId xmlns:a16="http://schemas.microsoft.com/office/drawing/2014/main" id="{0ACCF10F-3111-4987-ABEC-5CE2643B260D}"/>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3994160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9AD1D3-B588-4822-8A30-6EA9167396F2}"/>
              </a:ext>
            </a:extLst>
          </p:cNvPr>
          <p:cNvSpPr>
            <a:spLocks noGrp="1"/>
          </p:cNvSpPr>
          <p:nvPr>
            <p:ph type="title"/>
          </p:nvPr>
        </p:nvSpPr>
        <p:spPr>
          <a:xfrm>
            <a:off x="839788" y="365125"/>
            <a:ext cx="10515600" cy="1325563"/>
          </a:xfrm>
        </p:spPr>
        <p:txBody>
          <a:bodyPr/>
          <a:lstStyle/>
          <a:p>
            <a:r>
              <a:rPr lang="en-US"/>
              <a:t>Click to edit Master title style</a:t>
            </a:r>
            <a:endParaRPr lang="en-AT"/>
          </a:p>
        </p:txBody>
      </p:sp>
      <p:sp>
        <p:nvSpPr>
          <p:cNvPr id="3" name="Text Placeholder 2">
            <a:extLst>
              <a:ext uri="{FF2B5EF4-FFF2-40B4-BE49-F238E27FC236}">
                <a16:creationId xmlns:a16="http://schemas.microsoft.com/office/drawing/2014/main" id="{9C279B7A-88DA-418C-A686-123A97BCD23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5B93DD-88E3-483A-91A2-D10509BFF7D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5" name="Text Placeholder 4">
            <a:extLst>
              <a:ext uri="{FF2B5EF4-FFF2-40B4-BE49-F238E27FC236}">
                <a16:creationId xmlns:a16="http://schemas.microsoft.com/office/drawing/2014/main" id="{67456DD7-A884-43E2-84A9-4F61EAD04A6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CDC51EE-40A2-49DC-AE41-2333D6362D2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7" name="Date Placeholder 6">
            <a:extLst>
              <a:ext uri="{FF2B5EF4-FFF2-40B4-BE49-F238E27FC236}">
                <a16:creationId xmlns:a16="http://schemas.microsoft.com/office/drawing/2014/main" id="{5A14F2EE-A049-4CE0-B339-C5415F8AE4DD}"/>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8" name="Footer Placeholder 7">
            <a:extLst>
              <a:ext uri="{FF2B5EF4-FFF2-40B4-BE49-F238E27FC236}">
                <a16:creationId xmlns:a16="http://schemas.microsoft.com/office/drawing/2014/main" id="{C2AEAD12-8A36-416E-871C-EE727262C4E9}"/>
              </a:ext>
            </a:extLst>
          </p:cNvPr>
          <p:cNvSpPr>
            <a:spLocks noGrp="1"/>
          </p:cNvSpPr>
          <p:nvPr>
            <p:ph type="ftr" sz="quarter" idx="11"/>
          </p:nvPr>
        </p:nvSpPr>
        <p:spPr/>
        <p:txBody>
          <a:bodyPr/>
          <a:lstStyle/>
          <a:p>
            <a:endParaRPr lang="en-AT"/>
          </a:p>
        </p:txBody>
      </p:sp>
      <p:sp>
        <p:nvSpPr>
          <p:cNvPr id="9" name="Slide Number Placeholder 8">
            <a:extLst>
              <a:ext uri="{FF2B5EF4-FFF2-40B4-BE49-F238E27FC236}">
                <a16:creationId xmlns:a16="http://schemas.microsoft.com/office/drawing/2014/main" id="{FFB14DF3-2863-45E4-9BBF-514F89A29878}"/>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37804578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75E10-F7B2-4A37-9A50-B5054F3B5D87}"/>
              </a:ext>
            </a:extLst>
          </p:cNvPr>
          <p:cNvSpPr>
            <a:spLocks noGrp="1"/>
          </p:cNvSpPr>
          <p:nvPr>
            <p:ph type="title"/>
          </p:nvPr>
        </p:nvSpPr>
        <p:spPr/>
        <p:txBody>
          <a:bodyPr/>
          <a:lstStyle/>
          <a:p>
            <a:r>
              <a:rPr lang="en-US"/>
              <a:t>Click to edit Master title style</a:t>
            </a:r>
            <a:endParaRPr lang="en-AT"/>
          </a:p>
        </p:txBody>
      </p:sp>
      <p:sp>
        <p:nvSpPr>
          <p:cNvPr id="3" name="Date Placeholder 2">
            <a:extLst>
              <a:ext uri="{FF2B5EF4-FFF2-40B4-BE49-F238E27FC236}">
                <a16:creationId xmlns:a16="http://schemas.microsoft.com/office/drawing/2014/main" id="{D764E225-ED51-4500-8E4D-19B19459D191}"/>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4" name="Footer Placeholder 3">
            <a:extLst>
              <a:ext uri="{FF2B5EF4-FFF2-40B4-BE49-F238E27FC236}">
                <a16:creationId xmlns:a16="http://schemas.microsoft.com/office/drawing/2014/main" id="{E8DFC12D-11BD-441A-902A-778A1C31D91B}"/>
              </a:ext>
            </a:extLst>
          </p:cNvPr>
          <p:cNvSpPr>
            <a:spLocks noGrp="1"/>
          </p:cNvSpPr>
          <p:nvPr>
            <p:ph type="ftr" sz="quarter" idx="11"/>
          </p:nvPr>
        </p:nvSpPr>
        <p:spPr/>
        <p:txBody>
          <a:bodyPr/>
          <a:lstStyle/>
          <a:p>
            <a:endParaRPr lang="en-AT"/>
          </a:p>
        </p:txBody>
      </p:sp>
      <p:sp>
        <p:nvSpPr>
          <p:cNvPr id="5" name="Slide Number Placeholder 4">
            <a:extLst>
              <a:ext uri="{FF2B5EF4-FFF2-40B4-BE49-F238E27FC236}">
                <a16:creationId xmlns:a16="http://schemas.microsoft.com/office/drawing/2014/main" id="{3783118A-6360-47D4-8D80-0869DADFDFE0}"/>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28284866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D37DB2-6462-4FFD-9DE0-9AFD06752672}"/>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3" name="Footer Placeholder 2">
            <a:extLst>
              <a:ext uri="{FF2B5EF4-FFF2-40B4-BE49-F238E27FC236}">
                <a16:creationId xmlns:a16="http://schemas.microsoft.com/office/drawing/2014/main" id="{801342B9-C48F-407A-B93C-B75A11D0ED7B}"/>
              </a:ext>
            </a:extLst>
          </p:cNvPr>
          <p:cNvSpPr>
            <a:spLocks noGrp="1"/>
          </p:cNvSpPr>
          <p:nvPr>
            <p:ph type="ftr" sz="quarter" idx="11"/>
          </p:nvPr>
        </p:nvSpPr>
        <p:spPr/>
        <p:txBody>
          <a:bodyPr/>
          <a:lstStyle/>
          <a:p>
            <a:endParaRPr lang="en-AT"/>
          </a:p>
        </p:txBody>
      </p:sp>
      <p:sp>
        <p:nvSpPr>
          <p:cNvPr id="4" name="Slide Number Placeholder 3">
            <a:extLst>
              <a:ext uri="{FF2B5EF4-FFF2-40B4-BE49-F238E27FC236}">
                <a16:creationId xmlns:a16="http://schemas.microsoft.com/office/drawing/2014/main" id="{E57A73D9-F4B3-46BE-A574-11E7871A1EA4}"/>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3571157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5011F-EFBA-466F-9FFA-70045C3165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T"/>
          </a:p>
        </p:txBody>
      </p:sp>
      <p:sp>
        <p:nvSpPr>
          <p:cNvPr id="3" name="Content Placeholder 2">
            <a:extLst>
              <a:ext uri="{FF2B5EF4-FFF2-40B4-BE49-F238E27FC236}">
                <a16:creationId xmlns:a16="http://schemas.microsoft.com/office/drawing/2014/main" id="{729B148E-3322-43A7-A5AB-C73A2FBB98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Text Placeholder 3">
            <a:extLst>
              <a:ext uri="{FF2B5EF4-FFF2-40B4-BE49-F238E27FC236}">
                <a16:creationId xmlns:a16="http://schemas.microsoft.com/office/drawing/2014/main" id="{7A5314A3-6504-4BFF-8EE2-66EFCD36D1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9CABB0E-0984-40C0-9C81-C42377AA2F5F}"/>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6" name="Footer Placeholder 5">
            <a:extLst>
              <a:ext uri="{FF2B5EF4-FFF2-40B4-BE49-F238E27FC236}">
                <a16:creationId xmlns:a16="http://schemas.microsoft.com/office/drawing/2014/main" id="{905448E9-8F30-4332-AA6D-ADDDD933BC8E}"/>
              </a:ext>
            </a:extLst>
          </p:cNvPr>
          <p:cNvSpPr>
            <a:spLocks noGrp="1"/>
          </p:cNvSpPr>
          <p:nvPr>
            <p:ph type="ftr" sz="quarter" idx="11"/>
          </p:nvPr>
        </p:nvSpPr>
        <p:spPr/>
        <p:txBody>
          <a:bodyPr/>
          <a:lstStyle/>
          <a:p>
            <a:endParaRPr lang="en-AT"/>
          </a:p>
        </p:txBody>
      </p:sp>
      <p:sp>
        <p:nvSpPr>
          <p:cNvPr id="7" name="Slide Number Placeholder 6">
            <a:extLst>
              <a:ext uri="{FF2B5EF4-FFF2-40B4-BE49-F238E27FC236}">
                <a16:creationId xmlns:a16="http://schemas.microsoft.com/office/drawing/2014/main" id="{7FDBD0B9-2796-482F-A6AC-39BBCABA2E01}"/>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7079540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0D7E0-EFA1-4508-A7CE-23C3396E40A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T"/>
          </a:p>
        </p:txBody>
      </p:sp>
      <p:sp>
        <p:nvSpPr>
          <p:cNvPr id="3" name="Picture Placeholder 2">
            <a:extLst>
              <a:ext uri="{FF2B5EF4-FFF2-40B4-BE49-F238E27FC236}">
                <a16:creationId xmlns:a16="http://schemas.microsoft.com/office/drawing/2014/main" id="{C0DF1FA9-8F6F-4783-BA99-C00EF6C51D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T"/>
          </a:p>
        </p:txBody>
      </p:sp>
      <p:sp>
        <p:nvSpPr>
          <p:cNvPr id="4" name="Text Placeholder 3">
            <a:extLst>
              <a:ext uri="{FF2B5EF4-FFF2-40B4-BE49-F238E27FC236}">
                <a16:creationId xmlns:a16="http://schemas.microsoft.com/office/drawing/2014/main" id="{124276B0-E2A5-4398-BF3D-A41E3B7CD9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BC0A8D-EEA8-43FE-B04D-A6F1058C5CF5}"/>
              </a:ext>
            </a:extLst>
          </p:cNvPr>
          <p:cNvSpPr>
            <a:spLocks noGrp="1"/>
          </p:cNvSpPr>
          <p:nvPr>
            <p:ph type="dt" sz="half" idx="10"/>
          </p:nvPr>
        </p:nvSpPr>
        <p:spPr/>
        <p:txBody>
          <a:bodyPr/>
          <a:lstStyle/>
          <a:p>
            <a:fld id="{4045EA37-E144-497E-989A-817250126791}" type="datetimeFigureOut">
              <a:rPr lang="en-AT" smtClean="0"/>
              <a:t>02/06/2020</a:t>
            </a:fld>
            <a:endParaRPr lang="en-AT"/>
          </a:p>
        </p:txBody>
      </p:sp>
      <p:sp>
        <p:nvSpPr>
          <p:cNvPr id="6" name="Footer Placeholder 5">
            <a:extLst>
              <a:ext uri="{FF2B5EF4-FFF2-40B4-BE49-F238E27FC236}">
                <a16:creationId xmlns:a16="http://schemas.microsoft.com/office/drawing/2014/main" id="{B0DBC1DF-F57A-4975-A790-91F6F0B397C9}"/>
              </a:ext>
            </a:extLst>
          </p:cNvPr>
          <p:cNvSpPr>
            <a:spLocks noGrp="1"/>
          </p:cNvSpPr>
          <p:nvPr>
            <p:ph type="ftr" sz="quarter" idx="11"/>
          </p:nvPr>
        </p:nvSpPr>
        <p:spPr/>
        <p:txBody>
          <a:bodyPr/>
          <a:lstStyle/>
          <a:p>
            <a:endParaRPr lang="en-AT"/>
          </a:p>
        </p:txBody>
      </p:sp>
      <p:sp>
        <p:nvSpPr>
          <p:cNvPr id="7" name="Slide Number Placeholder 6">
            <a:extLst>
              <a:ext uri="{FF2B5EF4-FFF2-40B4-BE49-F238E27FC236}">
                <a16:creationId xmlns:a16="http://schemas.microsoft.com/office/drawing/2014/main" id="{FF831021-80D1-43D3-89F8-F09BBFE06971}"/>
              </a:ext>
            </a:extLst>
          </p:cNvPr>
          <p:cNvSpPr>
            <a:spLocks noGrp="1"/>
          </p:cNvSpPr>
          <p:nvPr>
            <p:ph type="sldNum" sz="quarter" idx="12"/>
          </p:nvPr>
        </p:nvSpPr>
        <p:spPr/>
        <p:txBody>
          <a:bodyPr/>
          <a:lstStyle/>
          <a:p>
            <a:fld id="{6E50FE9C-AF9F-424A-997F-387275068709}" type="slidenum">
              <a:rPr lang="en-AT" smtClean="0"/>
              <a:t>‹#›</a:t>
            </a:fld>
            <a:endParaRPr lang="en-AT"/>
          </a:p>
        </p:txBody>
      </p:sp>
    </p:spTree>
    <p:extLst>
      <p:ext uri="{BB962C8B-B14F-4D97-AF65-F5344CB8AC3E}">
        <p14:creationId xmlns:p14="http://schemas.microsoft.com/office/powerpoint/2010/main" val="19643345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D521F5-4297-4F2F-AA8A-510673617E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T"/>
          </a:p>
        </p:txBody>
      </p:sp>
      <p:sp>
        <p:nvSpPr>
          <p:cNvPr id="3" name="Text Placeholder 2">
            <a:extLst>
              <a:ext uri="{FF2B5EF4-FFF2-40B4-BE49-F238E27FC236}">
                <a16:creationId xmlns:a16="http://schemas.microsoft.com/office/drawing/2014/main" id="{9E1DD294-1C08-4FAE-8B10-6CED302F0D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T"/>
          </a:p>
        </p:txBody>
      </p:sp>
      <p:sp>
        <p:nvSpPr>
          <p:cNvPr id="4" name="Date Placeholder 3">
            <a:extLst>
              <a:ext uri="{FF2B5EF4-FFF2-40B4-BE49-F238E27FC236}">
                <a16:creationId xmlns:a16="http://schemas.microsoft.com/office/drawing/2014/main" id="{6B23D5F5-12A1-4A09-8589-317CBE6B02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045EA37-E144-497E-989A-817250126791}" type="datetimeFigureOut">
              <a:rPr lang="en-AT" smtClean="0"/>
              <a:t>02/06/2020</a:t>
            </a:fld>
            <a:endParaRPr lang="en-AT"/>
          </a:p>
        </p:txBody>
      </p:sp>
      <p:sp>
        <p:nvSpPr>
          <p:cNvPr id="5" name="Footer Placeholder 4">
            <a:extLst>
              <a:ext uri="{FF2B5EF4-FFF2-40B4-BE49-F238E27FC236}">
                <a16:creationId xmlns:a16="http://schemas.microsoft.com/office/drawing/2014/main" id="{0935A8E6-DB16-463D-9B10-88097F45110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T"/>
          </a:p>
        </p:txBody>
      </p:sp>
      <p:sp>
        <p:nvSpPr>
          <p:cNvPr id="6" name="Slide Number Placeholder 5">
            <a:extLst>
              <a:ext uri="{FF2B5EF4-FFF2-40B4-BE49-F238E27FC236}">
                <a16:creationId xmlns:a16="http://schemas.microsoft.com/office/drawing/2014/main" id="{F1C02680-C2A0-4232-9C2E-51B82FC74D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50FE9C-AF9F-424A-997F-387275068709}" type="slidenum">
              <a:rPr lang="en-AT" smtClean="0"/>
              <a:t>‹#›</a:t>
            </a:fld>
            <a:endParaRPr lang="en-AT"/>
          </a:p>
        </p:txBody>
      </p:sp>
    </p:spTree>
    <p:extLst>
      <p:ext uri="{BB962C8B-B14F-4D97-AF65-F5344CB8AC3E}">
        <p14:creationId xmlns:p14="http://schemas.microsoft.com/office/powerpoint/2010/main" val="35986935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A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4.xml"/><Relationship Id="rId5" Type="http://schemas.openxmlformats.org/officeDocument/2006/relationships/image" Target="../media/image25.png"/><Relationship Id="rId4" Type="http://schemas.openxmlformats.org/officeDocument/2006/relationships/image" Target="../media/image24.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chart" Target="../charts/chart1.xml"/><Relationship Id="rId5" Type="http://schemas.openxmlformats.org/officeDocument/2006/relationships/image" Target="../media/image8.tif"/><Relationship Id="rId4" Type="http://schemas.openxmlformats.org/officeDocument/2006/relationships/image" Target="../media/image7.tif"/></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video" Target="../media/media4.mp4"/><Relationship Id="rId13" Type="http://schemas.microsoft.com/office/2007/relationships/media" Target="../media/media7.mp4"/><Relationship Id="rId18" Type="http://schemas.openxmlformats.org/officeDocument/2006/relationships/notesSlide" Target="../notesSlides/notesSlide2.xml"/><Relationship Id="rId26" Type="http://schemas.openxmlformats.org/officeDocument/2006/relationships/image" Target="../media/image18.png"/><Relationship Id="rId3" Type="http://schemas.microsoft.com/office/2007/relationships/media" Target="../media/media2.mp4"/><Relationship Id="rId21" Type="http://schemas.openxmlformats.org/officeDocument/2006/relationships/image" Target="../media/image13.png"/><Relationship Id="rId7" Type="http://schemas.microsoft.com/office/2007/relationships/media" Target="../media/media4.mp4"/><Relationship Id="rId12" Type="http://schemas.openxmlformats.org/officeDocument/2006/relationships/video" Target="../media/media6.mp4"/><Relationship Id="rId17" Type="http://schemas.openxmlformats.org/officeDocument/2006/relationships/slideLayout" Target="../slideLayouts/slideLayout7.xml"/><Relationship Id="rId25" Type="http://schemas.openxmlformats.org/officeDocument/2006/relationships/image" Target="../media/image17.png"/><Relationship Id="rId2" Type="http://schemas.openxmlformats.org/officeDocument/2006/relationships/video" Target="../media/media1.mp4"/><Relationship Id="rId16" Type="http://schemas.openxmlformats.org/officeDocument/2006/relationships/video" Target="../media/media8.mp4"/><Relationship Id="rId20" Type="http://schemas.openxmlformats.org/officeDocument/2006/relationships/image" Target="../media/image12.png"/><Relationship Id="rId1" Type="http://schemas.microsoft.com/office/2007/relationships/media" Target="../media/media1.mp4"/><Relationship Id="rId6" Type="http://schemas.openxmlformats.org/officeDocument/2006/relationships/video" Target="../media/media3.mp4"/><Relationship Id="rId11" Type="http://schemas.microsoft.com/office/2007/relationships/media" Target="../media/media6.mp4"/><Relationship Id="rId24" Type="http://schemas.openxmlformats.org/officeDocument/2006/relationships/image" Target="../media/image16.png"/><Relationship Id="rId5" Type="http://schemas.microsoft.com/office/2007/relationships/media" Target="../media/media3.mp4"/><Relationship Id="rId15" Type="http://schemas.microsoft.com/office/2007/relationships/media" Target="../media/media8.mp4"/><Relationship Id="rId23" Type="http://schemas.openxmlformats.org/officeDocument/2006/relationships/image" Target="../media/image15.png"/><Relationship Id="rId10" Type="http://schemas.openxmlformats.org/officeDocument/2006/relationships/video" Target="../media/media5.mp4"/><Relationship Id="rId19" Type="http://schemas.openxmlformats.org/officeDocument/2006/relationships/image" Target="../media/image11.png"/><Relationship Id="rId4" Type="http://schemas.openxmlformats.org/officeDocument/2006/relationships/video" Target="../media/media2.mp4"/><Relationship Id="rId9" Type="http://schemas.microsoft.com/office/2007/relationships/media" Target="../media/media5.mp4"/><Relationship Id="rId14" Type="http://schemas.openxmlformats.org/officeDocument/2006/relationships/video" Target="../media/media7.mp4"/><Relationship Id="rId22"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484D5B9-75ED-4B6A-964F-320E88F3685F}"/>
              </a:ext>
            </a:extLst>
          </p:cNvPr>
          <p:cNvSpPr/>
          <p:nvPr/>
        </p:nvSpPr>
        <p:spPr>
          <a:xfrm>
            <a:off x="1" y="0"/>
            <a:ext cx="5254898"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2" name="Title 1">
            <a:extLst>
              <a:ext uri="{FF2B5EF4-FFF2-40B4-BE49-F238E27FC236}">
                <a16:creationId xmlns:a16="http://schemas.microsoft.com/office/drawing/2014/main" id="{626B5B99-27F7-473A-AC03-EB424F85E330}"/>
              </a:ext>
            </a:extLst>
          </p:cNvPr>
          <p:cNvSpPr txBox="1">
            <a:spLocks/>
          </p:cNvSpPr>
          <p:nvPr/>
        </p:nvSpPr>
        <p:spPr>
          <a:xfrm>
            <a:off x="6729497" y="1516931"/>
            <a:ext cx="4141703" cy="1128509"/>
          </a:xfrm>
          <a:prstGeom prst="rect">
            <a:avLst/>
          </a:prstGeom>
        </p:spPr>
        <p:txBody>
          <a:bodyPr anchor="t">
            <a:normAutofit fontScale="7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dirty="0">
                <a:solidFill>
                  <a:schemeClr val="tx1">
                    <a:lumMod val="75000"/>
                    <a:lumOff val="25000"/>
                  </a:schemeClr>
                </a:solidFill>
              </a:rPr>
              <a:t>Hydrological </a:t>
            </a:r>
          </a:p>
          <a:p>
            <a:r>
              <a:rPr lang="en-US" sz="6000" dirty="0">
                <a:solidFill>
                  <a:schemeClr val="tx1">
                    <a:lumMod val="75000"/>
                    <a:lumOff val="25000"/>
                  </a:schemeClr>
                </a:solidFill>
              </a:rPr>
              <a:t>Module</a:t>
            </a:r>
          </a:p>
        </p:txBody>
      </p:sp>
      <p:sp>
        <p:nvSpPr>
          <p:cNvPr id="3" name="Subtitle 2">
            <a:extLst>
              <a:ext uri="{FF2B5EF4-FFF2-40B4-BE49-F238E27FC236}">
                <a16:creationId xmlns:a16="http://schemas.microsoft.com/office/drawing/2014/main" id="{C21D4BEE-60A0-41C7-9E2B-8D502D3A66A1}"/>
              </a:ext>
            </a:extLst>
          </p:cNvPr>
          <p:cNvSpPr txBox="1">
            <a:spLocks/>
          </p:cNvSpPr>
          <p:nvPr/>
        </p:nvSpPr>
        <p:spPr>
          <a:xfrm>
            <a:off x="6805930" y="2345010"/>
            <a:ext cx="4853380" cy="1661161"/>
          </a:xfrm>
          <a:prstGeom prst="rect">
            <a:avLst/>
          </a:prstGeom>
        </p:spPr>
        <p:txBody>
          <a:bodyPr anchor="b">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a:solidFill>
                  <a:schemeClr val="tx1">
                    <a:lumMod val="75000"/>
                    <a:lumOff val="25000"/>
                  </a:schemeClr>
                </a:solidFill>
              </a:rPr>
              <a:t>Mikhail Smilovic</a:t>
            </a:r>
          </a:p>
          <a:p>
            <a:pPr marL="0" indent="0">
              <a:buNone/>
            </a:pPr>
            <a:r>
              <a:rPr lang="en-US" sz="2400" dirty="0">
                <a:solidFill>
                  <a:schemeClr val="tx1">
                    <a:lumMod val="75000"/>
                    <a:lumOff val="25000"/>
                  </a:schemeClr>
                </a:solidFill>
              </a:rPr>
              <a:t>FUSE team meeting on June 8, 2020</a:t>
            </a:r>
          </a:p>
        </p:txBody>
      </p:sp>
      <p:pic>
        <p:nvPicPr>
          <p:cNvPr id="4" name="Picture 3" descr="A herd of cattle walking across a beach next to a body of water&#10;&#10;Description automatically generated">
            <a:extLst>
              <a:ext uri="{FF2B5EF4-FFF2-40B4-BE49-F238E27FC236}">
                <a16:creationId xmlns:a16="http://schemas.microsoft.com/office/drawing/2014/main" id="{60AB1C4C-C7B8-43AD-B6F1-9843C5213AA5}"/>
              </a:ext>
            </a:extLst>
          </p:cNvPr>
          <p:cNvPicPr>
            <a:picLocks noChangeAspect="1"/>
          </p:cNvPicPr>
          <p:nvPr/>
        </p:nvPicPr>
        <p:blipFill rotWithShape="1">
          <a:blip r:embed="rId2">
            <a:extLst>
              <a:ext uri="{28A0092B-C50C-407E-A947-70E740481C1C}">
                <a14:useLocalDpi xmlns:a14="http://schemas.microsoft.com/office/drawing/2010/main" val="0"/>
              </a:ext>
            </a:extLst>
          </a:blip>
          <a:srcRect t="22177" b="2823"/>
          <a:stretch/>
        </p:blipFill>
        <p:spPr>
          <a:xfrm>
            <a:off x="0" y="1951059"/>
            <a:ext cx="5254899" cy="2955881"/>
          </a:xfrm>
          <a:prstGeom prst="rect">
            <a:avLst/>
          </a:prstGeom>
        </p:spPr>
      </p:pic>
      <p:sp>
        <p:nvSpPr>
          <p:cNvPr id="5" name="Oval 4">
            <a:extLst>
              <a:ext uri="{FF2B5EF4-FFF2-40B4-BE49-F238E27FC236}">
                <a16:creationId xmlns:a16="http://schemas.microsoft.com/office/drawing/2014/main" id="{CB623D2E-67C3-4273-8503-E664DDF88A52}"/>
              </a:ext>
            </a:extLst>
          </p:cNvPr>
          <p:cNvSpPr/>
          <p:nvPr/>
        </p:nvSpPr>
        <p:spPr>
          <a:xfrm>
            <a:off x="6937103" y="4655160"/>
            <a:ext cx="515757" cy="503560"/>
          </a:xfrm>
          <a:prstGeom prst="ellipse">
            <a:avLst/>
          </a:prstGeom>
          <a:solidFill>
            <a:srgbClr val="636EFA"/>
          </a:solidFill>
          <a:ln>
            <a:solidFill>
              <a:srgbClr val="636E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6" name="Oval 5">
            <a:extLst>
              <a:ext uri="{FF2B5EF4-FFF2-40B4-BE49-F238E27FC236}">
                <a16:creationId xmlns:a16="http://schemas.microsoft.com/office/drawing/2014/main" id="{A745C8B0-43CD-4950-828B-F6F13D9DADFF}"/>
              </a:ext>
            </a:extLst>
          </p:cNvPr>
          <p:cNvSpPr/>
          <p:nvPr/>
        </p:nvSpPr>
        <p:spPr>
          <a:xfrm>
            <a:off x="8454133" y="4655160"/>
            <a:ext cx="515757" cy="503560"/>
          </a:xfrm>
          <a:prstGeom prst="ellipse">
            <a:avLst/>
          </a:prstGeom>
          <a:solidFill>
            <a:srgbClr val="EF5538"/>
          </a:solidFill>
          <a:ln>
            <a:solidFill>
              <a:srgbClr val="EF55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7" name="Oval 6">
            <a:extLst>
              <a:ext uri="{FF2B5EF4-FFF2-40B4-BE49-F238E27FC236}">
                <a16:creationId xmlns:a16="http://schemas.microsoft.com/office/drawing/2014/main" id="{99B07D88-6DD4-4BF4-89BD-A22C750D57C1}"/>
              </a:ext>
            </a:extLst>
          </p:cNvPr>
          <p:cNvSpPr/>
          <p:nvPr/>
        </p:nvSpPr>
        <p:spPr>
          <a:xfrm>
            <a:off x="7695618" y="4655160"/>
            <a:ext cx="515757" cy="503560"/>
          </a:xfrm>
          <a:prstGeom prst="ellipse">
            <a:avLst/>
          </a:prstGeom>
          <a:solidFill>
            <a:srgbClr val="00CC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293704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6B6B8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991FB07-ADA3-46CD-B7A5-538586ED13A0}"/>
              </a:ext>
            </a:extLst>
          </p:cNvPr>
          <p:cNvSpPr>
            <a:spLocks noGrp="1"/>
          </p:cNvSpPr>
          <p:nvPr>
            <p:ph type="title"/>
          </p:nvPr>
        </p:nvSpPr>
        <p:spPr>
          <a:xfrm>
            <a:off x="838200" y="2057400"/>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River discharge</a:t>
            </a:r>
          </a:p>
        </p:txBody>
      </p:sp>
      <p:pic>
        <p:nvPicPr>
          <p:cNvPr id="15" name="Content Placeholder 14" descr="A screenshot of a cell phone&#10;&#10;Description automatically generated">
            <a:extLst>
              <a:ext uri="{FF2B5EF4-FFF2-40B4-BE49-F238E27FC236}">
                <a16:creationId xmlns:a16="http://schemas.microsoft.com/office/drawing/2014/main" id="{2376AE1F-D743-4D2A-B094-D65F9C55324C}"/>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4079875" y="3470275"/>
            <a:ext cx="3171825" cy="2009775"/>
          </a:xfrm>
        </p:spPr>
      </p:pic>
      <p:pic>
        <p:nvPicPr>
          <p:cNvPr id="13" name="Content Placeholder 7" descr="A picture containing text, map&#10;&#10;Description automatically generated">
            <a:extLst>
              <a:ext uri="{FF2B5EF4-FFF2-40B4-BE49-F238E27FC236}">
                <a16:creationId xmlns:a16="http://schemas.microsoft.com/office/drawing/2014/main" id="{01DAF796-2EB0-461B-8A67-64C3E6FAACDD}"/>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tretch>
            <a:fillRect/>
          </a:stretch>
        </p:blipFill>
        <p:spPr>
          <a:xfrm>
            <a:off x="7334250" y="1377950"/>
            <a:ext cx="3978275" cy="1492250"/>
          </a:xfrm>
        </p:spPr>
      </p:pic>
      <p:pic>
        <p:nvPicPr>
          <p:cNvPr id="17" name="Picture 16" descr="A screenshot of a cell phone&#10;&#10;Description automatically generated">
            <a:extLst>
              <a:ext uri="{FF2B5EF4-FFF2-40B4-BE49-F238E27FC236}">
                <a16:creationId xmlns:a16="http://schemas.microsoft.com/office/drawing/2014/main" id="{6FEC99B9-2837-459E-9130-CC53E7B0F8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34250" y="2952750"/>
            <a:ext cx="3978275" cy="2527300"/>
          </a:xfrm>
          <a:prstGeom prst="rect">
            <a:avLst/>
          </a:prstGeom>
        </p:spPr>
      </p:pic>
      <p:pic>
        <p:nvPicPr>
          <p:cNvPr id="19" name="Picture 18" descr="A screenshot of a cell phone&#10;&#10;Description automatically generated">
            <a:extLst>
              <a:ext uri="{FF2B5EF4-FFF2-40B4-BE49-F238E27FC236}">
                <a16:creationId xmlns:a16="http://schemas.microsoft.com/office/drawing/2014/main" id="{DAEF264C-7417-4689-BC4E-A8B33845C2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79875" y="1377950"/>
            <a:ext cx="3171825" cy="2011363"/>
          </a:xfrm>
          <a:prstGeom prst="rect">
            <a:avLst/>
          </a:prstGeom>
        </p:spPr>
      </p:pic>
    </p:spTree>
    <p:extLst>
      <p:ext uri="{BB962C8B-B14F-4D97-AF65-F5344CB8AC3E}">
        <p14:creationId xmlns:p14="http://schemas.microsoft.com/office/powerpoint/2010/main" val="35288337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2198C-1264-4E76-ADA0-35F9C571A4D3}"/>
              </a:ext>
            </a:extLst>
          </p:cNvPr>
          <p:cNvSpPr>
            <a:spLocks noGrp="1"/>
          </p:cNvSpPr>
          <p:nvPr>
            <p:ph type="title"/>
          </p:nvPr>
        </p:nvSpPr>
        <p:spPr/>
        <p:txBody>
          <a:bodyPr/>
          <a:lstStyle/>
          <a:p>
            <a:r>
              <a:rPr lang="en-US" dirty="0"/>
              <a:t>What is calculated with CWatM</a:t>
            </a:r>
            <a:endParaRPr lang="en-AT" dirty="0"/>
          </a:p>
        </p:txBody>
      </p:sp>
      <p:sp>
        <p:nvSpPr>
          <p:cNvPr id="3" name="Content Placeholder 2">
            <a:extLst>
              <a:ext uri="{FF2B5EF4-FFF2-40B4-BE49-F238E27FC236}">
                <a16:creationId xmlns:a16="http://schemas.microsoft.com/office/drawing/2014/main" id="{48F33716-7B46-4107-A270-879B53B5298A}"/>
              </a:ext>
            </a:extLst>
          </p:cNvPr>
          <p:cNvSpPr>
            <a:spLocks noGrp="1"/>
          </p:cNvSpPr>
          <p:nvPr>
            <p:ph idx="1"/>
          </p:nvPr>
        </p:nvSpPr>
        <p:spPr>
          <a:xfrm>
            <a:off x="1070610" y="1745615"/>
            <a:ext cx="10515600" cy="4351338"/>
          </a:xfrm>
        </p:spPr>
        <p:txBody>
          <a:bodyPr/>
          <a:lstStyle/>
          <a:p>
            <a:r>
              <a:rPr lang="en-US" dirty="0"/>
              <a:t>River discharge</a:t>
            </a:r>
          </a:p>
          <a:p>
            <a:r>
              <a:rPr lang="en-US" dirty="0"/>
              <a:t>Reservoir volume</a:t>
            </a:r>
          </a:p>
          <a:p>
            <a:r>
              <a:rPr lang="en-US" dirty="0"/>
              <a:t>Depth to groundwater</a:t>
            </a:r>
          </a:p>
          <a:p>
            <a:r>
              <a:rPr lang="en-US" dirty="0"/>
              <a:t>Water consumption</a:t>
            </a:r>
          </a:p>
          <a:p>
            <a:r>
              <a:rPr lang="en-US" dirty="0"/>
              <a:t>Potential Evapotranspiration</a:t>
            </a:r>
          </a:p>
          <a:p>
            <a:r>
              <a:rPr lang="en-US" dirty="0"/>
              <a:t>Actual Evapotranspiration </a:t>
            </a:r>
            <a:endParaRPr lang="en-AT" dirty="0"/>
          </a:p>
        </p:txBody>
      </p:sp>
    </p:spTree>
    <p:extLst>
      <p:ext uri="{BB962C8B-B14F-4D97-AF65-F5344CB8AC3E}">
        <p14:creationId xmlns:p14="http://schemas.microsoft.com/office/powerpoint/2010/main" val="2855704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1077D-833D-4AE4-8E17-0D82780582DE}"/>
              </a:ext>
            </a:extLst>
          </p:cNvPr>
          <p:cNvSpPr>
            <a:spLocks noGrp="1"/>
          </p:cNvSpPr>
          <p:nvPr>
            <p:ph type="ctrTitle"/>
          </p:nvPr>
        </p:nvSpPr>
        <p:spPr/>
        <p:txBody>
          <a:bodyPr/>
          <a:lstStyle/>
          <a:p>
            <a:endParaRPr lang="en-AT"/>
          </a:p>
        </p:txBody>
      </p:sp>
      <p:sp>
        <p:nvSpPr>
          <p:cNvPr id="3" name="Subtitle 2">
            <a:extLst>
              <a:ext uri="{FF2B5EF4-FFF2-40B4-BE49-F238E27FC236}">
                <a16:creationId xmlns:a16="http://schemas.microsoft.com/office/drawing/2014/main" id="{ABE4283C-625C-4A7D-B0DD-A78BA496801E}"/>
              </a:ext>
            </a:extLst>
          </p:cNvPr>
          <p:cNvSpPr>
            <a:spLocks noGrp="1"/>
          </p:cNvSpPr>
          <p:nvPr>
            <p:ph type="subTitle" idx="1"/>
          </p:nvPr>
        </p:nvSpPr>
        <p:spPr/>
        <p:txBody>
          <a:bodyPr/>
          <a:lstStyle/>
          <a:p>
            <a:endParaRPr lang="en-AT"/>
          </a:p>
        </p:txBody>
      </p:sp>
      <p:sp>
        <p:nvSpPr>
          <p:cNvPr id="4" name="Rectangle 3">
            <a:extLst>
              <a:ext uri="{FF2B5EF4-FFF2-40B4-BE49-F238E27FC236}">
                <a16:creationId xmlns:a16="http://schemas.microsoft.com/office/drawing/2014/main" id="{E10019F9-7C73-4D47-B6A3-8B0B2153AD80}"/>
              </a:ext>
            </a:extLst>
          </p:cNvPr>
          <p:cNvSpPr/>
          <p:nvPr/>
        </p:nvSpPr>
        <p:spPr>
          <a:xfrm>
            <a:off x="3048000" y="-772150"/>
            <a:ext cx="6096000" cy="8402300"/>
          </a:xfrm>
          <a:prstGeom prst="rect">
            <a:avLst/>
          </a:prstGeom>
        </p:spPr>
        <p:txBody>
          <a:bodyPr>
            <a:spAutoFit/>
          </a:bodyPr>
          <a:lstStyle/>
          <a:p>
            <a:r>
              <a:rPr lang="en-US" b="1" i="0" dirty="0">
                <a:solidFill>
                  <a:srgbClr val="3E4349"/>
                </a:solidFill>
                <a:effectLst/>
                <a:latin typeface="Arial" panose="020B0604020202020204" pitchFamily="34" charset="0"/>
              </a:rPr>
              <a:t>Snow</a:t>
            </a:r>
            <a:endParaRPr lang="en-US" b="0" i="0" dirty="0">
              <a:solidFill>
                <a:srgbClr val="3E4349"/>
              </a:solidFill>
              <a:effectLst/>
              <a:latin typeface="Arial" panose="020B0604020202020204" pitchFamily="34" charset="0"/>
            </a:endParaRPr>
          </a:p>
          <a:p>
            <a:r>
              <a:rPr lang="en-US" b="0" i="0" dirty="0">
                <a:solidFill>
                  <a:srgbClr val="3E4349"/>
                </a:solidFill>
                <a:effectLst/>
                <a:latin typeface="Arial" panose="020B0604020202020204" pitchFamily="34" charset="0"/>
              </a:rPr>
              <a:t>1. Snowmelt coefficient in [m/C deg/day] as a degree-day factor</a:t>
            </a:r>
          </a:p>
          <a:p>
            <a:r>
              <a:rPr lang="en-US" b="1" i="0" dirty="0">
                <a:solidFill>
                  <a:srgbClr val="3E4349"/>
                </a:solidFill>
                <a:effectLst/>
                <a:latin typeface="Arial" panose="020B0604020202020204" pitchFamily="34" charset="0"/>
              </a:rPr>
              <a:t>Evapotranspiration</a:t>
            </a:r>
            <a:endParaRPr lang="en-US" b="0" i="0" dirty="0">
              <a:solidFill>
                <a:srgbClr val="3E4349"/>
              </a:solidFill>
              <a:effectLst/>
              <a:latin typeface="Arial" panose="020B0604020202020204" pitchFamily="34" charset="0"/>
            </a:endParaRPr>
          </a:p>
          <a:p>
            <a:r>
              <a:rPr lang="en-US" b="0" i="0" dirty="0">
                <a:solidFill>
                  <a:srgbClr val="3E4349"/>
                </a:solidFill>
                <a:effectLst/>
                <a:latin typeface="Arial" panose="020B0604020202020204" pitchFamily="34" charset="0"/>
              </a:rPr>
              <a:t>2. Crop factor as an adjustment to crop evapotranspiration</a:t>
            </a:r>
          </a:p>
          <a:p>
            <a:r>
              <a:rPr lang="en-US" b="1" i="0" dirty="0">
                <a:solidFill>
                  <a:srgbClr val="3E4349"/>
                </a:solidFill>
                <a:effectLst/>
                <a:latin typeface="Arial" panose="020B0604020202020204" pitchFamily="34" charset="0"/>
              </a:rPr>
              <a:t>Soil</a:t>
            </a:r>
            <a:endParaRPr lang="en-US" b="0" i="0" dirty="0">
              <a:solidFill>
                <a:srgbClr val="3E4349"/>
              </a:solidFill>
              <a:effectLst/>
              <a:latin typeface="Arial" panose="020B0604020202020204" pitchFamily="34" charset="0"/>
            </a:endParaRPr>
          </a:p>
          <a:p>
            <a:r>
              <a:rPr lang="en-US" b="0" i="0" dirty="0">
                <a:solidFill>
                  <a:srgbClr val="3E4349"/>
                </a:solidFill>
                <a:effectLst/>
                <a:latin typeface="Arial" panose="020B0604020202020204" pitchFamily="34" charset="0"/>
              </a:rPr>
              <a:t>3. Soil depth factor: a factor for the overall soil depth of soil layer 1 and 2</a:t>
            </a:r>
          </a:p>
          <a:p>
            <a:r>
              <a:rPr lang="en-US" b="0" i="0" dirty="0">
                <a:solidFill>
                  <a:srgbClr val="3E4349"/>
                </a:solidFill>
                <a:effectLst/>
                <a:latin typeface="Arial" panose="020B0604020202020204" pitchFamily="34" charset="0"/>
              </a:rPr>
              <a:t>4. Preferential bypass flow: empirical shape parameter of the preferential flow relation</a:t>
            </a:r>
          </a:p>
          <a:p>
            <a:r>
              <a:rPr lang="en-US" b="0" i="0" dirty="0">
                <a:solidFill>
                  <a:srgbClr val="3E4349"/>
                </a:solidFill>
                <a:effectLst/>
                <a:latin typeface="Arial" panose="020B0604020202020204" pitchFamily="34" charset="0"/>
              </a:rPr>
              <a:t>5. Infiltration capacity parameter: empirical shape parameter b of the ARNO model</a:t>
            </a:r>
          </a:p>
          <a:p>
            <a:r>
              <a:rPr lang="en-US" b="1" i="0" dirty="0">
                <a:solidFill>
                  <a:srgbClr val="3E4349"/>
                </a:solidFill>
                <a:effectLst/>
                <a:latin typeface="Arial" panose="020B0604020202020204" pitchFamily="34" charset="0"/>
              </a:rPr>
              <a:t>Groundwater</a:t>
            </a:r>
            <a:endParaRPr lang="en-US" b="0" i="0" dirty="0">
              <a:solidFill>
                <a:srgbClr val="3E4349"/>
              </a:solidFill>
              <a:effectLst/>
              <a:latin typeface="Arial" panose="020B0604020202020204" pitchFamily="34" charset="0"/>
            </a:endParaRPr>
          </a:p>
          <a:p>
            <a:r>
              <a:rPr lang="en-US" b="0" i="0" dirty="0">
                <a:solidFill>
                  <a:srgbClr val="3E4349"/>
                </a:solidFill>
                <a:effectLst/>
                <a:latin typeface="Arial" panose="020B0604020202020204" pitchFamily="34" charset="0"/>
              </a:rPr>
              <a:t>6. Interflow factor: factor to adjust the amount which percolates from interflow to groundwater</a:t>
            </a:r>
          </a:p>
          <a:p>
            <a:r>
              <a:rPr lang="en-US" b="0" i="0" dirty="0">
                <a:solidFill>
                  <a:srgbClr val="3E4349"/>
                </a:solidFill>
                <a:effectLst/>
                <a:latin typeface="Arial" panose="020B0604020202020204" pitchFamily="34" charset="0"/>
              </a:rPr>
              <a:t>7. Recession coefficient factor: factor to adjust the base flow recession constant (the contribution from groundwater to baseflow)</a:t>
            </a:r>
          </a:p>
          <a:p>
            <a:r>
              <a:rPr lang="en-US" b="1" i="0" dirty="0">
                <a:solidFill>
                  <a:srgbClr val="3E4349"/>
                </a:solidFill>
                <a:effectLst/>
                <a:latin typeface="Arial" panose="020B0604020202020204" pitchFamily="34" charset="0"/>
              </a:rPr>
              <a:t>Routing</a:t>
            </a:r>
            <a:endParaRPr lang="en-US" b="0" i="0" dirty="0">
              <a:solidFill>
                <a:srgbClr val="3E4349"/>
              </a:solidFill>
              <a:effectLst/>
              <a:latin typeface="Arial" panose="020B0604020202020204" pitchFamily="34" charset="0"/>
            </a:endParaRPr>
          </a:p>
          <a:p>
            <a:r>
              <a:rPr lang="en-US" b="0" i="0" dirty="0">
                <a:solidFill>
                  <a:srgbClr val="3E4349"/>
                </a:solidFill>
                <a:effectLst/>
                <a:latin typeface="Arial" panose="020B0604020202020204" pitchFamily="34" charset="0"/>
              </a:rPr>
              <a:t>8. Runoff concentration factor: a factor for the concentration time of run-off in each grid-cell</a:t>
            </a:r>
          </a:p>
          <a:p>
            <a:r>
              <a:rPr lang="en-US" b="0" i="0" dirty="0">
                <a:solidFill>
                  <a:srgbClr val="3E4349"/>
                </a:solidFill>
                <a:effectLst/>
                <a:latin typeface="Arial" panose="020B0604020202020204" pitchFamily="34" charset="0"/>
              </a:rPr>
              <a:t>9. Channel Manning’s n factor: a factor roughness in channel routing</a:t>
            </a:r>
          </a:p>
          <a:p>
            <a:r>
              <a:rPr lang="en-US" b="0" i="0" dirty="0">
                <a:solidFill>
                  <a:srgbClr val="3E4349"/>
                </a:solidFill>
                <a:effectLst/>
                <a:latin typeface="Arial" panose="020B0604020202020204" pitchFamily="34" charset="0"/>
              </a:rPr>
              <a:t>10. Channel, lake and river evaporation factor: factor to adjust open water evaporation</a:t>
            </a:r>
          </a:p>
          <a:p>
            <a:r>
              <a:rPr lang="en-US" b="1" i="0" dirty="0">
                <a:solidFill>
                  <a:srgbClr val="3E4349"/>
                </a:solidFill>
                <a:effectLst/>
                <a:latin typeface="Arial" panose="020B0604020202020204" pitchFamily="34" charset="0"/>
              </a:rPr>
              <a:t>Reservoir &amp; lakes</a:t>
            </a:r>
            <a:endParaRPr lang="en-US" b="0" i="0" dirty="0">
              <a:solidFill>
                <a:srgbClr val="3E4349"/>
              </a:solidFill>
              <a:effectLst/>
              <a:latin typeface="Arial" panose="020B0604020202020204" pitchFamily="34" charset="0"/>
            </a:endParaRPr>
          </a:p>
          <a:p>
            <a:r>
              <a:rPr lang="en-US" b="0" i="0" dirty="0">
                <a:solidFill>
                  <a:srgbClr val="3E4349"/>
                </a:solidFill>
                <a:effectLst/>
                <a:latin typeface="Arial" panose="020B0604020202020204" pitchFamily="34" charset="0"/>
              </a:rPr>
              <a:t>11. Normal storage limit: the fraction of storage capacity used as normal storage limit</a:t>
            </a:r>
          </a:p>
          <a:p>
            <a:r>
              <a:rPr lang="en-US" b="0" i="0" dirty="0">
                <a:solidFill>
                  <a:srgbClr val="3E4349"/>
                </a:solidFill>
                <a:effectLst/>
                <a:latin typeface="Arial" panose="020B0604020202020204" pitchFamily="34" charset="0"/>
              </a:rPr>
              <a:t>12. Lake A factor : factor to channel width and weir coefficient as a part of the </a:t>
            </a:r>
            <a:r>
              <a:rPr lang="en-US" b="0" i="0" dirty="0" err="1">
                <a:solidFill>
                  <a:srgbClr val="3E4349"/>
                </a:solidFill>
                <a:effectLst/>
                <a:latin typeface="Arial" panose="020B0604020202020204" pitchFamily="34" charset="0"/>
              </a:rPr>
              <a:t>Poleni</a:t>
            </a:r>
            <a:r>
              <a:rPr lang="en-US" b="0" i="0" dirty="0">
                <a:solidFill>
                  <a:srgbClr val="3E4349"/>
                </a:solidFill>
                <a:effectLst/>
                <a:latin typeface="Arial" panose="020B0604020202020204" pitchFamily="34" charset="0"/>
              </a:rPr>
              <a:t> weir equation</a:t>
            </a:r>
          </a:p>
        </p:txBody>
      </p:sp>
    </p:spTree>
    <p:extLst>
      <p:ext uri="{BB962C8B-B14F-4D97-AF65-F5344CB8AC3E}">
        <p14:creationId xmlns:p14="http://schemas.microsoft.com/office/powerpoint/2010/main" val="17762254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888B2-16B9-406D-BFA2-F8DE707F8A24}"/>
              </a:ext>
            </a:extLst>
          </p:cNvPr>
          <p:cNvSpPr>
            <a:spLocks noGrp="1"/>
          </p:cNvSpPr>
          <p:nvPr>
            <p:ph type="title"/>
          </p:nvPr>
        </p:nvSpPr>
        <p:spPr/>
        <p:txBody>
          <a:bodyPr/>
          <a:lstStyle/>
          <a:p>
            <a:r>
              <a:rPr lang="en-US" dirty="0"/>
              <a:t>Calibration parameters</a:t>
            </a:r>
            <a:endParaRPr lang="en-AT" dirty="0"/>
          </a:p>
        </p:txBody>
      </p:sp>
      <p:graphicFrame>
        <p:nvGraphicFramePr>
          <p:cNvPr id="4" name="Table 4">
            <a:extLst>
              <a:ext uri="{FF2B5EF4-FFF2-40B4-BE49-F238E27FC236}">
                <a16:creationId xmlns:a16="http://schemas.microsoft.com/office/drawing/2014/main" id="{A9DA64F2-B86A-453C-979C-323F3D99AE11}"/>
              </a:ext>
            </a:extLst>
          </p:cNvPr>
          <p:cNvGraphicFramePr>
            <a:graphicFrameLocks noGrp="1"/>
          </p:cNvGraphicFramePr>
          <p:nvPr>
            <p:extLst>
              <p:ext uri="{D42A27DB-BD31-4B8C-83A1-F6EECF244321}">
                <p14:modId xmlns:p14="http://schemas.microsoft.com/office/powerpoint/2010/main" val="2571434200"/>
              </p:ext>
            </p:extLst>
          </p:nvPr>
        </p:nvGraphicFramePr>
        <p:xfrm>
          <a:off x="1218819" y="1583690"/>
          <a:ext cx="9754362" cy="4676693"/>
        </p:xfrm>
        <a:graphic>
          <a:graphicData uri="http://schemas.openxmlformats.org/drawingml/2006/table">
            <a:tbl>
              <a:tblPr firstRow="1" bandRow="1">
                <a:tableStyleId>{5C22544A-7EE6-4342-B048-85BDC9FD1C3A}</a:tableStyleId>
              </a:tblPr>
              <a:tblGrid>
                <a:gridCol w="3431559">
                  <a:extLst>
                    <a:ext uri="{9D8B030D-6E8A-4147-A177-3AD203B41FA5}">
                      <a16:colId xmlns:a16="http://schemas.microsoft.com/office/drawing/2014/main" val="1590822719"/>
                    </a:ext>
                  </a:extLst>
                </a:gridCol>
                <a:gridCol w="1273796">
                  <a:extLst>
                    <a:ext uri="{9D8B030D-6E8A-4147-A177-3AD203B41FA5}">
                      <a16:colId xmlns:a16="http://schemas.microsoft.com/office/drawing/2014/main" val="3142508624"/>
                    </a:ext>
                  </a:extLst>
                </a:gridCol>
                <a:gridCol w="1273796">
                  <a:extLst>
                    <a:ext uri="{9D8B030D-6E8A-4147-A177-3AD203B41FA5}">
                      <a16:colId xmlns:a16="http://schemas.microsoft.com/office/drawing/2014/main" val="2032256562"/>
                    </a:ext>
                  </a:extLst>
                </a:gridCol>
                <a:gridCol w="1179852">
                  <a:extLst>
                    <a:ext uri="{9D8B030D-6E8A-4147-A177-3AD203B41FA5}">
                      <a16:colId xmlns:a16="http://schemas.microsoft.com/office/drawing/2014/main" val="1153594631"/>
                    </a:ext>
                  </a:extLst>
                </a:gridCol>
                <a:gridCol w="2595359">
                  <a:extLst>
                    <a:ext uri="{9D8B030D-6E8A-4147-A177-3AD203B41FA5}">
                      <a16:colId xmlns:a16="http://schemas.microsoft.com/office/drawing/2014/main" val="2033787665"/>
                    </a:ext>
                  </a:extLst>
                </a:gridCol>
              </a:tblGrid>
              <a:tr h="327877">
                <a:tc>
                  <a:txBody>
                    <a:bodyPr/>
                    <a:lstStyle/>
                    <a:p>
                      <a:r>
                        <a:rPr lang="en-US" dirty="0"/>
                        <a:t>Parameter</a:t>
                      </a:r>
                      <a:endParaRPr lang="en-AT" dirty="0"/>
                    </a:p>
                  </a:txBody>
                  <a:tcPr/>
                </a:tc>
                <a:tc>
                  <a:txBody>
                    <a:bodyPr/>
                    <a:lstStyle/>
                    <a:p>
                      <a:r>
                        <a:rPr lang="en-US" dirty="0"/>
                        <a:t>Value</a:t>
                      </a:r>
                    </a:p>
                  </a:txBody>
                  <a:tcPr/>
                </a:tc>
                <a:tc>
                  <a:txBody>
                    <a:bodyPr/>
                    <a:lstStyle/>
                    <a:p>
                      <a:r>
                        <a:rPr lang="en-US" dirty="0"/>
                        <a:t>Min</a:t>
                      </a:r>
                      <a:endParaRPr lang="en-AT" dirty="0"/>
                    </a:p>
                  </a:txBody>
                  <a:tcPr/>
                </a:tc>
                <a:tc>
                  <a:txBody>
                    <a:bodyPr/>
                    <a:lstStyle/>
                    <a:p>
                      <a:r>
                        <a:rPr lang="en-US" dirty="0"/>
                        <a:t>Max</a:t>
                      </a:r>
                      <a:endParaRPr lang="en-AT" dirty="0"/>
                    </a:p>
                  </a:txBody>
                  <a:tcPr/>
                </a:tc>
                <a:tc>
                  <a:txBody>
                    <a:bodyPr/>
                    <a:lstStyle/>
                    <a:p>
                      <a:r>
                        <a:rPr lang="en-US" dirty="0"/>
                        <a:t>Notes</a:t>
                      </a:r>
                      <a:endParaRPr lang="en-AT" dirty="0"/>
                    </a:p>
                  </a:txBody>
                  <a:tcPr/>
                </a:tc>
                <a:extLst>
                  <a:ext uri="{0D108BD9-81ED-4DB2-BD59-A6C34878D82A}">
                    <a16:rowId xmlns:a16="http://schemas.microsoft.com/office/drawing/2014/main" val="1701449149"/>
                  </a:ext>
                </a:extLst>
              </a:tr>
              <a:tr h="30055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Crop evapotranspiration factor </a:t>
                      </a:r>
                    </a:p>
                  </a:txBody>
                  <a:tcPr/>
                </a:tc>
                <a:tc>
                  <a:txBody>
                    <a:bodyPr/>
                    <a:lstStyle/>
                    <a:p>
                      <a:pPr algn="l" fontAlgn="b"/>
                      <a:r>
                        <a:rPr lang="en-US" sz="1400" b="0" i="0" u="none" strike="noStrike" dirty="0">
                          <a:solidFill>
                            <a:srgbClr val="000000"/>
                          </a:solidFill>
                          <a:effectLst/>
                          <a:latin typeface="Calibri" panose="020F0502020204030204" pitchFamily="34" charset="0"/>
                        </a:rPr>
                        <a:t>9e-6</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0.7</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1.9</a:t>
                      </a:r>
                    </a:p>
                  </a:txBody>
                  <a:tcPr marL="3810" marR="3810" marT="3810" marB="0" anchor="b"/>
                </a:tc>
                <a:tc>
                  <a:txBody>
                    <a:bodyPr/>
                    <a:lstStyle/>
                    <a:p>
                      <a:pPr algn="l" fontAlgn="b"/>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518538523"/>
                  </a:ext>
                </a:extLst>
              </a:tr>
              <a:tr h="30055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Soil depth factor</a:t>
                      </a:r>
                    </a:p>
                  </a:txBody>
                  <a:tcPr/>
                </a:tc>
                <a:tc>
                  <a:txBody>
                    <a:bodyPr/>
                    <a:lstStyle/>
                    <a:p>
                      <a:pPr algn="l" fontAlgn="b"/>
                      <a:r>
                        <a:rPr lang="en-US" sz="1400" b="0" i="0" u="none" strike="noStrike" dirty="0">
                          <a:solidFill>
                            <a:srgbClr val="000000"/>
                          </a:solidFill>
                          <a:effectLst/>
                          <a:latin typeface="Calibri" panose="020F0502020204030204" pitchFamily="34" charset="0"/>
                        </a:rPr>
                        <a:t>1.2</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0.8</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1.5</a:t>
                      </a:r>
                    </a:p>
                  </a:txBody>
                  <a:tcPr marL="3810" marR="3810" marT="3810" marB="0" anchor="b"/>
                </a:tc>
                <a:tc>
                  <a:txBody>
                    <a:bodyPr/>
                    <a:lstStyle/>
                    <a:p>
                      <a:pPr algn="l" fontAlgn="b"/>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609021948"/>
                  </a:ext>
                </a:extLst>
              </a:tr>
              <a:tr h="495231">
                <a:tc>
                  <a:txBody>
                    <a:bodyPr/>
                    <a:lstStyle/>
                    <a:p>
                      <a:r>
                        <a:rPr lang="en-US" sz="1400" dirty="0"/>
                        <a:t>Infiltration capacity</a:t>
                      </a:r>
                    </a:p>
                  </a:txBody>
                  <a:tcPr/>
                </a:tc>
                <a:tc>
                  <a:txBody>
                    <a:bodyPr/>
                    <a:lstStyle/>
                    <a:p>
                      <a:pPr algn="l" fontAlgn="b"/>
                      <a:r>
                        <a:rPr lang="en-US" sz="1400" b="0" i="0" u="none" strike="noStrike" dirty="0">
                          <a:solidFill>
                            <a:srgbClr val="000000"/>
                          </a:solidFill>
                          <a:effectLst/>
                          <a:latin typeface="Calibri" panose="020F0502020204030204" pitchFamily="34" charset="0"/>
                        </a:rPr>
                        <a:t>0.4</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0.01</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1</a:t>
                      </a:r>
                    </a:p>
                  </a:txBody>
                  <a:tcPr marL="3810" marR="3810" marT="3810" marB="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dirty="0"/>
                        <a:t>Empirical shape parameter b of the ARNO model </a:t>
                      </a:r>
                    </a:p>
                    <a:p>
                      <a:pPr algn="l" fontAlgn="b"/>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888797285"/>
                  </a:ext>
                </a:extLst>
              </a:tr>
              <a:tr h="331292">
                <a:tc>
                  <a:txBody>
                    <a:bodyPr/>
                    <a:lstStyle/>
                    <a:p>
                      <a:r>
                        <a:rPr lang="en-US" sz="1400" dirty="0"/>
                        <a:t>Interflow</a:t>
                      </a:r>
                      <a:endParaRPr lang="en-AT" sz="1400" dirty="0"/>
                    </a:p>
                  </a:txBody>
                  <a:tcPr/>
                </a:tc>
                <a:tc>
                  <a:txBody>
                    <a:bodyPr/>
                    <a:lstStyle/>
                    <a:p>
                      <a:pPr algn="l" fontAlgn="b"/>
                      <a:r>
                        <a:rPr lang="en-US" sz="1400" b="0" i="0" u="none" strike="noStrike" dirty="0">
                          <a:solidFill>
                            <a:srgbClr val="000000"/>
                          </a:solidFill>
                          <a:effectLst/>
                          <a:latin typeface="Calibri" panose="020F0502020204030204" pitchFamily="34" charset="0"/>
                        </a:rPr>
                        <a:t>1.7</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0.33</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3</a:t>
                      </a:r>
                    </a:p>
                  </a:txBody>
                  <a:tcPr marL="3810" marR="3810" marT="3810" marB="0" anchor="b"/>
                </a:tc>
                <a:tc>
                  <a:txBody>
                    <a:bodyPr/>
                    <a:lstStyle/>
                    <a:p>
                      <a:pPr algn="l" fontAlgn="b"/>
                      <a:r>
                        <a:rPr lang="en-US" sz="1200" b="0" i="0" u="none" strike="noStrike" dirty="0">
                          <a:solidFill>
                            <a:srgbClr val="000000"/>
                          </a:solidFill>
                          <a:effectLst/>
                          <a:latin typeface="Calibri" panose="020F0502020204030204" pitchFamily="34" charset="0"/>
                        </a:rPr>
                        <a:t>Scales the amount of interflow going to channel storage and groundwater</a:t>
                      </a:r>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966554383"/>
                  </a:ext>
                </a:extLst>
              </a:tr>
              <a:tr h="300554">
                <a:tc>
                  <a:txBody>
                    <a:bodyPr/>
                    <a:lstStyle/>
                    <a:p>
                      <a:r>
                        <a:rPr lang="en-US" sz="1400" dirty="0">
                          <a:solidFill>
                            <a:schemeClr val="tx1"/>
                          </a:solidFill>
                        </a:rPr>
                        <a:t>Permeability (m/s)</a:t>
                      </a:r>
                      <a:endParaRPr lang="en-AT" sz="1400" dirty="0">
                        <a:solidFill>
                          <a:schemeClr val="tx1"/>
                        </a:solidFill>
                      </a:endParaRPr>
                    </a:p>
                  </a:txBody>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400" b="0" i="0" u="none" strike="noStrike" dirty="0">
                          <a:solidFill>
                            <a:srgbClr val="000000"/>
                          </a:solidFill>
                          <a:effectLst/>
                          <a:latin typeface="Calibri" panose="020F0502020204030204" pitchFamily="34" charset="0"/>
                        </a:rPr>
                        <a:t>9e-6</a:t>
                      </a:r>
                    </a:p>
                  </a:txBody>
                  <a:tcPr marL="3810" marR="3810" marT="3810" marB="0" anchor="b"/>
                </a:tc>
                <a:tc>
                  <a:txBody>
                    <a:bodyPr/>
                    <a:lstStyle/>
                    <a:p>
                      <a:pPr algn="l" fontAlgn="b"/>
                      <a:r>
                        <a:rPr lang="en-US" sz="1400" b="0" i="0" u="none" strike="noStrike" dirty="0">
                          <a:solidFill>
                            <a:srgbClr val="000000"/>
                          </a:solidFill>
                          <a:effectLst/>
                          <a:latin typeface="Calibri" panose="020F0502020204030204" pitchFamily="34" charset="0"/>
                        </a:rPr>
                        <a:t>5E-07</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0.00001</a:t>
                      </a:r>
                    </a:p>
                  </a:txBody>
                  <a:tcPr marL="3810" marR="3810" marT="3810" marB="0" anchor="b"/>
                </a:tc>
                <a:tc>
                  <a:txBody>
                    <a:bodyPr/>
                    <a:lstStyle/>
                    <a:p>
                      <a:pPr algn="l" fontAlgn="b"/>
                      <a:r>
                        <a:rPr lang="en-US" sz="1200" b="0" i="0" u="none" strike="noStrike" dirty="0">
                          <a:solidFill>
                            <a:srgbClr val="000000"/>
                          </a:solidFill>
                          <a:effectLst/>
                          <a:latin typeface="Calibri" panose="020F0502020204030204" pitchFamily="34" charset="0"/>
                        </a:rPr>
                        <a:t>0.0432 - 0.864 m/day</a:t>
                      </a:r>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2326160126"/>
                  </a:ext>
                </a:extLst>
              </a:tr>
              <a:tr h="300554">
                <a:tc>
                  <a:txBody>
                    <a:bodyPr/>
                    <a:lstStyle/>
                    <a:p>
                      <a:r>
                        <a:rPr lang="en-US" sz="1400" dirty="0">
                          <a:solidFill>
                            <a:schemeClr val="tx1"/>
                          </a:solidFill>
                        </a:rPr>
                        <a:t>Porosity (specific yield)</a:t>
                      </a:r>
                      <a:endParaRPr lang="en-AT" sz="1400" dirty="0">
                        <a:solidFill>
                          <a:schemeClr val="tx1"/>
                        </a:solidFill>
                      </a:endParaRPr>
                    </a:p>
                  </a:txBody>
                  <a:tcPr/>
                </a:tc>
                <a:tc>
                  <a:txBody>
                    <a:bodyPr/>
                    <a:lstStyle/>
                    <a:p>
                      <a:pPr algn="l" fontAlgn="b"/>
                      <a:r>
                        <a:rPr lang="en-US" sz="1400" b="0" i="0" u="none" strike="noStrike" dirty="0">
                          <a:solidFill>
                            <a:srgbClr val="000000"/>
                          </a:solidFill>
                          <a:effectLst/>
                          <a:latin typeface="Calibri" panose="020F0502020204030204" pitchFamily="34" charset="0"/>
                        </a:rPr>
                        <a:t>1.6%</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0.7</a:t>
                      </a:r>
                      <a:r>
                        <a:rPr lang="en-US" sz="1400" b="0" i="0" u="none" strike="noStrike" dirty="0">
                          <a:solidFill>
                            <a:srgbClr val="000000"/>
                          </a:solidFill>
                          <a:effectLst/>
                          <a:latin typeface="Calibri" panose="020F0502020204030204" pitchFamily="34" charset="0"/>
                        </a:rPr>
                        <a:t>%</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1400" b="0" i="0" u="none" strike="noStrike" dirty="0">
                          <a:solidFill>
                            <a:srgbClr val="000000"/>
                          </a:solidFill>
                          <a:effectLst/>
                          <a:latin typeface="Calibri" panose="020F0502020204030204" pitchFamily="34" charset="0"/>
                        </a:rPr>
                        <a:t>4%</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003524954"/>
                  </a:ext>
                </a:extLst>
              </a:tr>
              <a:tr h="300554">
                <a:tc>
                  <a:txBody>
                    <a:bodyPr/>
                    <a:lstStyle/>
                    <a:p>
                      <a:r>
                        <a:rPr lang="en-US" sz="1400" dirty="0">
                          <a:solidFill>
                            <a:schemeClr val="tx1"/>
                          </a:solidFill>
                        </a:rPr>
                        <a:t>River fraction factor</a:t>
                      </a:r>
                      <a:endParaRPr lang="en-AT" sz="1400" dirty="0">
                        <a:solidFill>
                          <a:schemeClr val="tx1"/>
                        </a:solidFill>
                      </a:endParaRPr>
                    </a:p>
                  </a:txBody>
                  <a:tcPr/>
                </a:tc>
                <a:tc>
                  <a:txBody>
                    <a:bodyPr/>
                    <a:lstStyle/>
                    <a:p>
                      <a:pPr algn="l" fontAlgn="b"/>
                      <a:r>
                        <a:rPr lang="en-US" sz="1400" b="0" i="0" u="none" strike="noStrike" dirty="0">
                          <a:solidFill>
                            <a:srgbClr val="000000"/>
                          </a:solidFill>
                          <a:effectLst/>
                          <a:latin typeface="Calibri" panose="020F0502020204030204" pitchFamily="34" charset="0"/>
                        </a:rPr>
                        <a:t>0.9</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0.5</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2</a:t>
                      </a:r>
                    </a:p>
                  </a:txBody>
                  <a:tcPr marL="3810" marR="3810" marT="3810" marB="0" anchor="b"/>
                </a:tc>
                <a:tc>
                  <a:txBody>
                    <a:bodyPr/>
                    <a:lstStyle/>
                    <a:p>
                      <a:pPr algn="l" fontAlgn="b"/>
                      <a:r>
                        <a:rPr lang="en-US" sz="1200" b="0" i="0" u="none" strike="noStrike" dirty="0">
                          <a:solidFill>
                            <a:srgbClr val="000000"/>
                          </a:solidFill>
                          <a:effectLst/>
                          <a:latin typeface="Calibri" panose="020F0502020204030204" pitchFamily="34" charset="0"/>
                        </a:rPr>
                        <a:t>Scales fraction of rivers </a:t>
                      </a:r>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814582962"/>
                  </a:ext>
                </a:extLst>
              </a:tr>
              <a:tr h="495231">
                <a:tc>
                  <a:txBody>
                    <a:bodyPr/>
                    <a:lstStyle/>
                    <a:p>
                      <a:r>
                        <a:rPr lang="en-US" sz="1400" dirty="0"/>
                        <a:t>Preferential flow factor</a:t>
                      </a:r>
                      <a:endParaRPr lang="en-AT" sz="1400" dirty="0"/>
                    </a:p>
                  </a:txBody>
                  <a:tcPr/>
                </a:tc>
                <a:tc>
                  <a:txBody>
                    <a:bodyPr/>
                    <a:lstStyle/>
                    <a:p>
                      <a:pPr algn="l" fontAlgn="b"/>
                      <a:r>
                        <a:rPr lang="en-US" sz="1400" b="0" i="0" u="none" strike="noStrike" dirty="0">
                          <a:solidFill>
                            <a:srgbClr val="000000"/>
                          </a:solidFill>
                          <a:effectLst/>
                          <a:latin typeface="Calibri" panose="020F0502020204030204" pitchFamily="34" charset="0"/>
                        </a:rPr>
                        <a:t>7.8</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0.5</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8</a:t>
                      </a:r>
                    </a:p>
                  </a:txBody>
                  <a:tcPr marL="3810" marR="3810" marT="3810" marB="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dirty="0"/>
                        <a:t>Empirical shape parameter of the preferential flow relation</a:t>
                      </a:r>
                    </a:p>
                    <a:p>
                      <a:pPr algn="l" fontAlgn="b"/>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035145973"/>
                  </a:ext>
                </a:extLst>
              </a:tr>
              <a:tr h="331292">
                <a:tc>
                  <a:txBody>
                    <a:bodyPr/>
                    <a:lstStyle/>
                    <a:p>
                      <a:r>
                        <a:rPr lang="en-US" sz="1400" dirty="0"/>
                        <a:t>Channel Manning’s n factor</a:t>
                      </a:r>
                      <a:endParaRPr lang="en-AT" sz="1400" dirty="0"/>
                    </a:p>
                  </a:txBody>
                  <a:tcPr/>
                </a:tc>
                <a:tc>
                  <a:txBody>
                    <a:bodyPr/>
                    <a:lstStyle/>
                    <a:p>
                      <a:pPr algn="l" fontAlgn="b"/>
                      <a:r>
                        <a:rPr lang="en-US" sz="1400" b="0" i="0" u="none" strike="noStrike" dirty="0">
                          <a:solidFill>
                            <a:srgbClr val="000000"/>
                          </a:solidFill>
                          <a:effectLst/>
                          <a:latin typeface="Calibri" panose="020F0502020204030204" pitchFamily="34" charset="0"/>
                        </a:rPr>
                        <a:t>7.2</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0.1</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10</a:t>
                      </a:r>
                    </a:p>
                  </a:txBody>
                  <a:tcPr marL="3810" marR="3810" marT="3810" marB="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dirty="0"/>
                        <a:t>Roughness factor in channel routing</a:t>
                      </a:r>
                    </a:p>
                    <a:p>
                      <a:pPr algn="l" fontAlgn="b"/>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986778926"/>
                  </a:ext>
                </a:extLst>
              </a:tr>
              <a:tr h="319741">
                <a:tc>
                  <a:txBody>
                    <a:bodyPr/>
                    <a:lstStyle/>
                    <a:p>
                      <a:r>
                        <a:rPr lang="en-US" sz="1400" dirty="0"/>
                        <a:t>Open water evaporation factor</a:t>
                      </a:r>
                      <a:endParaRPr lang="en-AT" sz="1400" dirty="0"/>
                    </a:p>
                  </a:txBody>
                  <a:tcPr/>
                </a:tc>
                <a:tc>
                  <a:txBody>
                    <a:bodyPr/>
                    <a:lstStyle/>
                    <a:p>
                      <a:pPr algn="l" fontAlgn="b"/>
                      <a:r>
                        <a:rPr lang="en-US" sz="1400" b="0" i="0" u="none" strike="noStrike" dirty="0">
                          <a:solidFill>
                            <a:srgbClr val="000000"/>
                          </a:solidFill>
                          <a:effectLst/>
                          <a:latin typeface="Calibri" panose="020F0502020204030204" pitchFamily="34" charset="0"/>
                        </a:rPr>
                        <a:t>1.6</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0.8</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2</a:t>
                      </a:r>
                    </a:p>
                  </a:txBody>
                  <a:tcPr marL="3810" marR="3810" marT="3810" marB="0" anchor="b"/>
                </a:tc>
                <a:tc>
                  <a:txBody>
                    <a:bodyPr/>
                    <a:lstStyle/>
                    <a:p>
                      <a:pPr algn="l" fontAlgn="b"/>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1916325793"/>
                  </a:ext>
                </a:extLst>
              </a:tr>
              <a:tr h="623152">
                <a:tc>
                  <a:txBody>
                    <a:bodyPr/>
                    <a:lstStyle/>
                    <a:p>
                      <a:r>
                        <a:rPr lang="en-US" sz="1400" dirty="0"/>
                        <a:t>Lake A factor </a:t>
                      </a:r>
                      <a:endParaRPr lang="en-AT" sz="1400" dirty="0"/>
                    </a:p>
                  </a:txBody>
                  <a:tcPr/>
                </a:tc>
                <a:tc>
                  <a:txBody>
                    <a:bodyPr/>
                    <a:lstStyle/>
                    <a:p>
                      <a:pPr algn="l" fontAlgn="b"/>
                      <a:r>
                        <a:rPr lang="en-US" sz="1400" b="0" i="0" u="none" strike="noStrike" dirty="0">
                          <a:solidFill>
                            <a:srgbClr val="000000"/>
                          </a:solidFill>
                          <a:effectLst/>
                          <a:latin typeface="Calibri" panose="020F0502020204030204" pitchFamily="34" charset="0"/>
                        </a:rPr>
                        <a:t>1.2</a:t>
                      </a:r>
                      <a:endParaRPr lang="en-AT" sz="14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0.333</a:t>
                      </a:r>
                    </a:p>
                  </a:txBody>
                  <a:tcPr marL="3810" marR="3810" marT="3810" marB="0" anchor="b"/>
                </a:tc>
                <a:tc>
                  <a:txBody>
                    <a:bodyPr/>
                    <a:lstStyle/>
                    <a:p>
                      <a:pPr algn="l" fontAlgn="b"/>
                      <a:r>
                        <a:rPr lang="en-AT" sz="1400" b="0" i="0" u="none" strike="noStrike" dirty="0">
                          <a:solidFill>
                            <a:srgbClr val="000000"/>
                          </a:solidFill>
                          <a:effectLst/>
                          <a:latin typeface="Calibri" panose="020F0502020204030204" pitchFamily="34" charset="0"/>
                        </a:rPr>
                        <a:t>3</a:t>
                      </a:r>
                    </a:p>
                  </a:txBody>
                  <a:tcPr marL="3810" marR="3810" marT="3810" marB="0" anchor="b"/>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dirty="0"/>
                        <a:t>Scales channel width and weir coefficient as a part of the </a:t>
                      </a:r>
                      <a:r>
                        <a:rPr lang="en-US" sz="1200" dirty="0" err="1"/>
                        <a:t>Poleni</a:t>
                      </a:r>
                      <a:r>
                        <a:rPr lang="en-US" sz="1200" dirty="0"/>
                        <a:t> weir equation</a:t>
                      </a:r>
                    </a:p>
                    <a:p>
                      <a:pPr algn="l" fontAlgn="b"/>
                      <a:endParaRPr lang="en-AT" sz="1200" b="0" i="0" u="none" strike="noStrike" dirty="0">
                        <a:solidFill>
                          <a:srgbClr val="000000"/>
                        </a:solidFill>
                        <a:effectLst/>
                        <a:latin typeface="Calibri" panose="020F0502020204030204" pitchFamily="34" charset="0"/>
                      </a:endParaRPr>
                    </a:p>
                  </a:txBody>
                  <a:tcPr marL="3810" marR="3810" marT="3810" marB="0" anchor="b"/>
                </a:tc>
                <a:extLst>
                  <a:ext uri="{0D108BD9-81ED-4DB2-BD59-A6C34878D82A}">
                    <a16:rowId xmlns:a16="http://schemas.microsoft.com/office/drawing/2014/main" val="3422555875"/>
                  </a:ext>
                </a:extLst>
              </a:tr>
            </a:tbl>
          </a:graphicData>
        </a:graphic>
      </p:graphicFrame>
    </p:spTree>
    <p:extLst>
      <p:ext uri="{BB962C8B-B14F-4D97-AF65-F5344CB8AC3E}">
        <p14:creationId xmlns:p14="http://schemas.microsoft.com/office/powerpoint/2010/main" val="1347063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93F3B6-126D-4A9C-9A37-892F511DD1EE}"/>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64AFE6C-EE7E-454F-8DA1-B68F072521F2}"/>
              </a:ext>
            </a:extLst>
          </p:cNvPr>
          <p:cNvSpPr>
            <a:spLocks noGrp="1"/>
          </p:cNvSpPr>
          <p:nvPr>
            <p:ph type="ctrTitle"/>
          </p:nvPr>
        </p:nvSpPr>
        <p:spPr/>
        <p:txBody>
          <a:bodyPr/>
          <a:lstStyle/>
          <a:p>
            <a:endParaRPr lang="en-AT" dirty="0"/>
          </a:p>
        </p:txBody>
      </p:sp>
      <p:sp>
        <p:nvSpPr>
          <p:cNvPr id="3" name="Subtitle 2">
            <a:extLst>
              <a:ext uri="{FF2B5EF4-FFF2-40B4-BE49-F238E27FC236}">
                <a16:creationId xmlns:a16="http://schemas.microsoft.com/office/drawing/2014/main" id="{2FED70EE-F034-4F11-8CF9-87B6FDD6EE4C}"/>
              </a:ext>
            </a:extLst>
          </p:cNvPr>
          <p:cNvSpPr>
            <a:spLocks noGrp="1"/>
          </p:cNvSpPr>
          <p:nvPr>
            <p:ph type="subTitle" idx="1"/>
          </p:nvPr>
        </p:nvSpPr>
        <p:spPr/>
        <p:txBody>
          <a:bodyPr/>
          <a:lstStyle/>
          <a:p>
            <a:endParaRPr lang="en-AT"/>
          </a:p>
        </p:txBody>
      </p:sp>
    </p:spTree>
    <p:extLst>
      <p:ext uri="{BB962C8B-B14F-4D97-AF65-F5344CB8AC3E}">
        <p14:creationId xmlns:p14="http://schemas.microsoft.com/office/powerpoint/2010/main" val="4115851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Rectangle 55">
            <a:extLst>
              <a:ext uri="{FF2B5EF4-FFF2-40B4-BE49-F238E27FC236}">
                <a16:creationId xmlns:a16="http://schemas.microsoft.com/office/drawing/2014/main" id="{CE541280-10AB-4F73-847F-9F0A92962559}"/>
              </a:ext>
            </a:extLst>
          </p:cNvPr>
          <p:cNvSpPr/>
          <p:nvPr/>
        </p:nvSpPr>
        <p:spPr>
          <a:xfrm>
            <a:off x="6355285" y="2088156"/>
            <a:ext cx="5181067" cy="4432494"/>
          </a:xfrm>
          <a:prstGeom prst="rect">
            <a:avLst/>
          </a:prstGeom>
          <a:noFill/>
          <a:ln w="12700">
            <a:solidFill>
              <a:srgbClr val="EF55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solidFill>
                <a:srgbClr val="EF5538"/>
              </a:solidFill>
            </a:endParaRPr>
          </a:p>
        </p:txBody>
      </p:sp>
      <p:pic>
        <p:nvPicPr>
          <p:cNvPr id="19" name="Picture 18">
            <a:extLst>
              <a:ext uri="{FF2B5EF4-FFF2-40B4-BE49-F238E27FC236}">
                <a16:creationId xmlns:a16="http://schemas.microsoft.com/office/drawing/2014/main" id="{B4EC227C-3823-4EAF-B0A7-742B2A38F681}"/>
              </a:ext>
            </a:extLst>
          </p:cNvPr>
          <p:cNvPicPr>
            <a:picLocks noChangeAspect="1"/>
          </p:cNvPicPr>
          <p:nvPr/>
        </p:nvPicPr>
        <p:blipFill rotWithShape="1">
          <a:blip r:embed="rId2">
            <a:extLst>
              <a:ext uri="{28A0092B-C50C-407E-A947-70E740481C1C}">
                <a14:useLocalDpi xmlns:a14="http://schemas.microsoft.com/office/drawing/2010/main" val="0"/>
              </a:ext>
            </a:extLst>
          </a:blip>
          <a:srcRect l="36354" t="23890" r="21145" b="2036"/>
          <a:stretch/>
        </p:blipFill>
        <p:spPr>
          <a:xfrm>
            <a:off x="587108" y="2868535"/>
            <a:ext cx="3422880" cy="3355765"/>
          </a:xfrm>
          <a:prstGeom prst="rect">
            <a:avLst/>
          </a:prstGeom>
        </p:spPr>
      </p:pic>
      <p:sp>
        <p:nvSpPr>
          <p:cNvPr id="20" name="TextBox 19">
            <a:extLst>
              <a:ext uri="{FF2B5EF4-FFF2-40B4-BE49-F238E27FC236}">
                <a16:creationId xmlns:a16="http://schemas.microsoft.com/office/drawing/2014/main" id="{20645966-6996-480C-A8E3-1CFCDC88342C}"/>
              </a:ext>
            </a:extLst>
          </p:cNvPr>
          <p:cNvSpPr txBox="1"/>
          <p:nvPr/>
        </p:nvSpPr>
        <p:spPr>
          <a:xfrm>
            <a:off x="1647451" y="4296024"/>
            <a:ext cx="1255395" cy="400110"/>
          </a:xfrm>
          <a:prstGeom prst="rect">
            <a:avLst/>
          </a:prstGeom>
          <a:solidFill>
            <a:srgbClr val="EF5538"/>
          </a:solidFill>
        </p:spPr>
        <p:txBody>
          <a:bodyPr wrap="square" rtlCol="0">
            <a:spAutoFit/>
          </a:bodyPr>
          <a:lstStyle/>
          <a:p>
            <a:pPr algn="ctr"/>
            <a:r>
              <a:rPr lang="en-US" sz="2000" dirty="0">
                <a:solidFill>
                  <a:schemeClr val="bg1"/>
                </a:solidFill>
              </a:rPr>
              <a:t>OUTPUTS</a:t>
            </a:r>
            <a:endParaRPr lang="en-AT" sz="2000" dirty="0">
              <a:solidFill>
                <a:schemeClr val="bg1"/>
              </a:solidFill>
            </a:endParaRPr>
          </a:p>
        </p:txBody>
      </p:sp>
      <p:sp>
        <p:nvSpPr>
          <p:cNvPr id="21" name="Rectangle 20">
            <a:extLst>
              <a:ext uri="{FF2B5EF4-FFF2-40B4-BE49-F238E27FC236}">
                <a16:creationId xmlns:a16="http://schemas.microsoft.com/office/drawing/2014/main" id="{262212F1-FAB6-4DDE-8681-1CF8CCBA000C}"/>
              </a:ext>
            </a:extLst>
          </p:cNvPr>
          <p:cNvSpPr/>
          <p:nvPr/>
        </p:nvSpPr>
        <p:spPr>
          <a:xfrm rot="18206852">
            <a:off x="775249" y="3688127"/>
            <a:ext cx="1348740" cy="316230"/>
          </a:xfrm>
          <a:prstGeom prst="rect">
            <a:avLst/>
          </a:prstGeom>
          <a:solidFill>
            <a:srgbClr val="F488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22" name="TextBox 21">
            <a:extLst>
              <a:ext uri="{FF2B5EF4-FFF2-40B4-BE49-F238E27FC236}">
                <a16:creationId xmlns:a16="http://schemas.microsoft.com/office/drawing/2014/main" id="{AEDB00BB-DFD5-410D-B13B-C669EFCF7D4A}"/>
              </a:ext>
            </a:extLst>
          </p:cNvPr>
          <p:cNvSpPr txBox="1"/>
          <p:nvPr/>
        </p:nvSpPr>
        <p:spPr>
          <a:xfrm>
            <a:off x="1369962" y="3158590"/>
            <a:ext cx="1780700" cy="507831"/>
          </a:xfrm>
          <a:prstGeom prst="rect">
            <a:avLst/>
          </a:prstGeom>
          <a:solidFill>
            <a:srgbClr val="F48874"/>
          </a:solidFill>
        </p:spPr>
        <p:txBody>
          <a:bodyPr wrap="square" rtlCol="0">
            <a:spAutoFit/>
          </a:bodyPr>
          <a:lstStyle/>
          <a:p>
            <a:pPr algn="ctr"/>
            <a:r>
              <a:rPr lang="en-US" sz="1400" dirty="0">
                <a:solidFill>
                  <a:schemeClr val="bg1"/>
                </a:solidFill>
              </a:rPr>
              <a:t>Evapotranspiration</a:t>
            </a:r>
            <a:r>
              <a:rPr lang="en-US" sz="1600" dirty="0">
                <a:solidFill>
                  <a:schemeClr val="bg1"/>
                </a:solidFill>
              </a:rPr>
              <a:t> </a:t>
            </a:r>
            <a:r>
              <a:rPr lang="en-US" sz="1100" dirty="0">
                <a:solidFill>
                  <a:schemeClr val="bg1"/>
                </a:solidFill>
              </a:rPr>
              <a:t>(land)</a:t>
            </a:r>
            <a:endParaRPr lang="en-AT" sz="1600" dirty="0">
              <a:solidFill>
                <a:schemeClr val="bg1"/>
              </a:solidFill>
            </a:endParaRPr>
          </a:p>
        </p:txBody>
      </p:sp>
      <p:sp>
        <p:nvSpPr>
          <p:cNvPr id="23" name="TextBox 22">
            <a:extLst>
              <a:ext uri="{FF2B5EF4-FFF2-40B4-BE49-F238E27FC236}">
                <a16:creationId xmlns:a16="http://schemas.microsoft.com/office/drawing/2014/main" id="{FDF52F31-035B-4F63-A4F0-183D4DF5CD6F}"/>
              </a:ext>
            </a:extLst>
          </p:cNvPr>
          <p:cNvSpPr txBox="1"/>
          <p:nvPr/>
        </p:nvSpPr>
        <p:spPr>
          <a:xfrm rot="18513987">
            <a:off x="2831638" y="4968924"/>
            <a:ext cx="891748" cy="492443"/>
          </a:xfrm>
          <a:prstGeom prst="rect">
            <a:avLst/>
          </a:prstGeom>
          <a:solidFill>
            <a:srgbClr val="F48874"/>
          </a:solidFill>
        </p:spPr>
        <p:txBody>
          <a:bodyPr wrap="square" rtlCol="0">
            <a:spAutoFit/>
          </a:bodyPr>
          <a:lstStyle/>
          <a:p>
            <a:pPr algn="ctr"/>
            <a:r>
              <a:rPr lang="en-US" sz="1300" dirty="0">
                <a:solidFill>
                  <a:schemeClr val="bg1"/>
                </a:solidFill>
              </a:rPr>
              <a:t>River </a:t>
            </a:r>
          </a:p>
          <a:p>
            <a:pPr algn="ctr"/>
            <a:r>
              <a:rPr lang="en-US" sz="1300" dirty="0">
                <a:solidFill>
                  <a:schemeClr val="bg1"/>
                </a:solidFill>
              </a:rPr>
              <a:t>discharge </a:t>
            </a:r>
          </a:p>
        </p:txBody>
      </p:sp>
      <p:sp>
        <p:nvSpPr>
          <p:cNvPr id="29" name="Title 1">
            <a:extLst>
              <a:ext uri="{FF2B5EF4-FFF2-40B4-BE49-F238E27FC236}">
                <a16:creationId xmlns:a16="http://schemas.microsoft.com/office/drawing/2014/main" id="{8225452A-C73B-4365-A76E-167B90DEA738}"/>
              </a:ext>
            </a:extLst>
          </p:cNvPr>
          <p:cNvSpPr>
            <a:spLocks noGrp="1"/>
          </p:cNvSpPr>
          <p:nvPr>
            <p:ph type="title"/>
          </p:nvPr>
        </p:nvSpPr>
        <p:spPr>
          <a:xfrm>
            <a:off x="327983" y="1624411"/>
            <a:ext cx="10515600" cy="1325563"/>
          </a:xfrm>
        </p:spPr>
        <p:txBody>
          <a:bodyPr/>
          <a:lstStyle/>
          <a:p>
            <a:r>
              <a:rPr lang="en-US" dirty="0">
                <a:solidFill>
                  <a:srgbClr val="EF5538"/>
                </a:solidFill>
              </a:rPr>
              <a:t>Outputs:</a:t>
            </a:r>
            <a:endParaRPr lang="en-AT" dirty="0">
              <a:solidFill>
                <a:srgbClr val="EF5538"/>
              </a:solidFill>
            </a:endParaRPr>
          </a:p>
        </p:txBody>
      </p:sp>
      <p:sp>
        <p:nvSpPr>
          <p:cNvPr id="30" name="TextBox 29">
            <a:extLst>
              <a:ext uri="{FF2B5EF4-FFF2-40B4-BE49-F238E27FC236}">
                <a16:creationId xmlns:a16="http://schemas.microsoft.com/office/drawing/2014/main" id="{F8B178E8-5332-4DFE-8838-A66FDDF9F3F4}"/>
              </a:ext>
            </a:extLst>
          </p:cNvPr>
          <p:cNvSpPr txBox="1"/>
          <p:nvPr/>
        </p:nvSpPr>
        <p:spPr>
          <a:xfrm>
            <a:off x="4073039" y="3834653"/>
            <a:ext cx="1780700" cy="307777"/>
          </a:xfrm>
          <a:prstGeom prst="rect">
            <a:avLst/>
          </a:prstGeom>
          <a:solidFill>
            <a:srgbClr val="F48874"/>
          </a:solidFill>
        </p:spPr>
        <p:txBody>
          <a:bodyPr wrap="square" rtlCol="0">
            <a:spAutoFit/>
          </a:bodyPr>
          <a:lstStyle/>
          <a:p>
            <a:pPr algn="ctr"/>
            <a:r>
              <a:rPr lang="en-US" sz="1400" dirty="0">
                <a:solidFill>
                  <a:schemeClr val="bg1"/>
                </a:solidFill>
              </a:rPr>
              <a:t>Channel evaporation</a:t>
            </a:r>
            <a:endParaRPr lang="en-AT" sz="1600" dirty="0">
              <a:solidFill>
                <a:schemeClr val="bg1"/>
              </a:solidFill>
            </a:endParaRPr>
          </a:p>
        </p:txBody>
      </p:sp>
      <p:sp>
        <p:nvSpPr>
          <p:cNvPr id="31" name="TextBox 30">
            <a:extLst>
              <a:ext uri="{FF2B5EF4-FFF2-40B4-BE49-F238E27FC236}">
                <a16:creationId xmlns:a16="http://schemas.microsoft.com/office/drawing/2014/main" id="{EC72A88A-8FAD-4772-8D4E-1FF4F47D54EC}"/>
              </a:ext>
            </a:extLst>
          </p:cNvPr>
          <p:cNvSpPr txBox="1"/>
          <p:nvPr/>
        </p:nvSpPr>
        <p:spPr>
          <a:xfrm>
            <a:off x="4073039" y="4329447"/>
            <a:ext cx="1780700" cy="523220"/>
          </a:xfrm>
          <a:prstGeom prst="rect">
            <a:avLst/>
          </a:prstGeom>
          <a:solidFill>
            <a:srgbClr val="F48874"/>
          </a:solidFill>
        </p:spPr>
        <p:txBody>
          <a:bodyPr wrap="square" rtlCol="0">
            <a:spAutoFit/>
          </a:bodyPr>
          <a:lstStyle/>
          <a:p>
            <a:pPr algn="ctr"/>
            <a:r>
              <a:rPr lang="en-US" sz="1400" dirty="0">
                <a:solidFill>
                  <a:schemeClr val="bg1"/>
                </a:solidFill>
              </a:rPr>
              <a:t>non-Irrigation consumption</a:t>
            </a:r>
          </a:p>
        </p:txBody>
      </p:sp>
      <p:sp>
        <p:nvSpPr>
          <p:cNvPr id="32" name="TextBox 31">
            <a:extLst>
              <a:ext uri="{FF2B5EF4-FFF2-40B4-BE49-F238E27FC236}">
                <a16:creationId xmlns:a16="http://schemas.microsoft.com/office/drawing/2014/main" id="{D15822CE-7DA3-40CD-A5CA-189640B17181}"/>
              </a:ext>
            </a:extLst>
          </p:cNvPr>
          <p:cNvSpPr txBox="1"/>
          <p:nvPr/>
        </p:nvSpPr>
        <p:spPr>
          <a:xfrm>
            <a:off x="4073039" y="5039684"/>
            <a:ext cx="1780700" cy="523220"/>
          </a:xfrm>
          <a:prstGeom prst="rect">
            <a:avLst/>
          </a:prstGeom>
          <a:solidFill>
            <a:srgbClr val="F48874"/>
          </a:solidFill>
        </p:spPr>
        <p:txBody>
          <a:bodyPr wrap="square" rtlCol="0">
            <a:spAutoFit/>
          </a:bodyPr>
          <a:lstStyle/>
          <a:p>
            <a:pPr algn="ctr"/>
            <a:r>
              <a:rPr lang="en-US" sz="1400" dirty="0">
                <a:solidFill>
                  <a:schemeClr val="bg1"/>
                </a:solidFill>
              </a:rPr>
              <a:t>Waterbody evaporation</a:t>
            </a:r>
          </a:p>
        </p:txBody>
      </p:sp>
      <p:cxnSp>
        <p:nvCxnSpPr>
          <p:cNvPr id="34" name="Connector: Elbow 33">
            <a:extLst>
              <a:ext uri="{FF2B5EF4-FFF2-40B4-BE49-F238E27FC236}">
                <a16:creationId xmlns:a16="http://schemas.microsoft.com/office/drawing/2014/main" id="{BD62551E-88D4-4606-A13F-CCBCF2956D9D}"/>
              </a:ext>
            </a:extLst>
          </p:cNvPr>
          <p:cNvCxnSpPr>
            <a:cxnSpLocks/>
            <a:endCxn id="30" idx="1"/>
          </p:cNvCxnSpPr>
          <p:nvPr/>
        </p:nvCxnSpPr>
        <p:spPr>
          <a:xfrm rot="5400000" flipH="1" flipV="1">
            <a:off x="3790402" y="4213446"/>
            <a:ext cx="364103" cy="201171"/>
          </a:xfrm>
          <a:prstGeom prst="bentConnector2">
            <a:avLst/>
          </a:prstGeom>
          <a:ln>
            <a:solidFill>
              <a:srgbClr val="EF5538"/>
            </a:solidFill>
          </a:ln>
        </p:spPr>
        <p:style>
          <a:lnRef idx="1">
            <a:schemeClr val="accent1"/>
          </a:lnRef>
          <a:fillRef idx="0">
            <a:schemeClr val="accent1"/>
          </a:fillRef>
          <a:effectRef idx="0">
            <a:schemeClr val="accent1"/>
          </a:effectRef>
          <a:fontRef idx="minor">
            <a:schemeClr val="tx1"/>
          </a:fontRef>
        </p:style>
      </p:cxnSp>
      <p:cxnSp>
        <p:nvCxnSpPr>
          <p:cNvPr id="35" name="Connector: Elbow 34">
            <a:extLst>
              <a:ext uri="{FF2B5EF4-FFF2-40B4-BE49-F238E27FC236}">
                <a16:creationId xmlns:a16="http://schemas.microsoft.com/office/drawing/2014/main" id="{6B8A58C4-8B88-4A2A-A7F6-45FF066120BD}"/>
              </a:ext>
            </a:extLst>
          </p:cNvPr>
          <p:cNvCxnSpPr>
            <a:cxnSpLocks/>
            <a:endCxn id="31" idx="1"/>
          </p:cNvCxnSpPr>
          <p:nvPr/>
        </p:nvCxnSpPr>
        <p:spPr>
          <a:xfrm>
            <a:off x="3871865" y="4604027"/>
            <a:ext cx="201174" cy="47746"/>
          </a:xfrm>
          <a:prstGeom prst="bentConnector3">
            <a:avLst>
              <a:gd name="adj1" fmla="val 50000"/>
            </a:avLst>
          </a:prstGeom>
          <a:ln>
            <a:solidFill>
              <a:srgbClr val="EF5538"/>
            </a:solidFill>
          </a:ln>
        </p:spPr>
        <p:style>
          <a:lnRef idx="1">
            <a:schemeClr val="accent1"/>
          </a:lnRef>
          <a:fillRef idx="0">
            <a:schemeClr val="accent1"/>
          </a:fillRef>
          <a:effectRef idx="0">
            <a:schemeClr val="accent1"/>
          </a:effectRef>
          <a:fontRef idx="minor">
            <a:schemeClr val="tx1"/>
          </a:fontRef>
        </p:style>
      </p:cxnSp>
      <p:cxnSp>
        <p:nvCxnSpPr>
          <p:cNvPr id="42" name="Connector: Elbow 41">
            <a:extLst>
              <a:ext uri="{FF2B5EF4-FFF2-40B4-BE49-F238E27FC236}">
                <a16:creationId xmlns:a16="http://schemas.microsoft.com/office/drawing/2014/main" id="{6D4CA259-113D-4787-8A29-EBBE2E2848C5}"/>
              </a:ext>
            </a:extLst>
          </p:cNvPr>
          <p:cNvCxnSpPr>
            <a:cxnSpLocks/>
            <a:endCxn id="32" idx="1"/>
          </p:cNvCxnSpPr>
          <p:nvPr/>
        </p:nvCxnSpPr>
        <p:spPr>
          <a:xfrm rot="16200000" flipH="1">
            <a:off x="3668869" y="4957840"/>
            <a:ext cx="587668" cy="220672"/>
          </a:xfrm>
          <a:prstGeom prst="bentConnector2">
            <a:avLst/>
          </a:prstGeom>
          <a:ln>
            <a:solidFill>
              <a:srgbClr val="EF5538"/>
            </a:solidFill>
          </a:ln>
        </p:spPr>
        <p:style>
          <a:lnRef idx="1">
            <a:schemeClr val="accent1"/>
          </a:lnRef>
          <a:fillRef idx="0">
            <a:schemeClr val="accent1"/>
          </a:fillRef>
          <a:effectRef idx="0">
            <a:schemeClr val="accent1"/>
          </a:effectRef>
          <a:fontRef idx="minor">
            <a:schemeClr val="tx1"/>
          </a:fontRef>
        </p:style>
      </p:cxnSp>
      <p:pic>
        <p:nvPicPr>
          <p:cNvPr id="49" name="Picture 48">
            <a:extLst>
              <a:ext uri="{FF2B5EF4-FFF2-40B4-BE49-F238E27FC236}">
                <a16:creationId xmlns:a16="http://schemas.microsoft.com/office/drawing/2014/main" id="{8E853BBC-2902-4003-B024-A2DA2639DD4C}"/>
              </a:ext>
            </a:extLst>
          </p:cNvPr>
          <p:cNvPicPr>
            <a:picLocks noChangeAspect="1"/>
          </p:cNvPicPr>
          <p:nvPr/>
        </p:nvPicPr>
        <p:blipFill rotWithShape="1">
          <a:blip r:embed="rId3">
            <a:extLst>
              <a:ext uri="{28A0092B-C50C-407E-A947-70E740481C1C}">
                <a14:useLocalDpi xmlns:a14="http://schemas.microsoft.com/office/drawing/2010/main" val="0"/>
              </a:ext>
            </a:extLst>
          </a:blip>
          <a:srcRect b="3868"/>
          <a:stretch/>
        </p:blipFill>
        <p:spPr>
          <a:xfrm>
            <a:off x="6633839" y="2402335"/>
            <a:ext cx="4702376" cy="3034279"/>
          </a:xfrm>
          <a:prstGeom prst="rect">
            <a:avLst/>
          </a:prstGeom>
        </p:spPr>
      </p:pic>
      <p:sp>
        <p:nvSpPr>
          <p:cNvPr id="54" name="Content Placeholder 2">
            <a:extLst>
              <a:ext uri="{FF2B5EF4-FFF2-40B4-BE49-F238E27FC236}">
                <a16:creationId xmlns:a16="http://schemas.microsoft.com/office/drawing/2014/main" id="{DCA31894-A7B6-49E7-A481-F26191CD5098}"/>
              </a:ext>
            </a:extLst>
          </p:cNvPr>
          <p:cNvSpPr>
            <a:spLocks noGrp="1"/>
          </p:cNvSpPr>
          <p:nvPr>
            <p:ph idx="1"/>
          </p:nvPr>
        </p:nvSpPr>
        <p:spPr>
          <a:xfrm>
            <a:off x="6820586" y="5641005"/>
            <a:ext cx="4515629" cy="1075753"/>
          </a:xfrm>
        </p:spPr>
        <p:txBody>
          <a:bodyPr>
            <a:normAutofit/>
          </a:bodyPr>
          <a:lstStyle/>
          <a:p>
            <a:pPr marL="0" indent="0">
              <a:buNone/>
            </a:pPr>
            <a:r>
              <a:rPr lang="en-US" sz="2000" dirty="0">
                <a:solidFill>
                  <a:srgbClr val="F48874"/>
                </a:solidFill>
              </a:rPr>
              <a:t>Evapotranspiration on land is the dominant outflow from the watershed.</a:t>
            </a:r>
            <a:endParaRPr lang="en-AT" sz="2000" dirty="0">
              <a:solidFill>
                <a:srgbClr val="F48874"/>
              </a:solidFill>
            </a:endParaRPr>
          </a:p>
        </p:txBody>
      </p:sp>
      <p:cxnSp>
        <p:nvCxnSpPr>
          <p:cNvPr id="68" name="Connector: Elbow 67">
            <a:extLst>
              <a:ext uri="{FF2B5EF4-FFF2-40B4-BE49-F238E27FC236}">
                <a16:creationId xmlns:a16="http://schemas.microsoft.com/office/drawing/2014/main" id="{9B46D871-352B-4202-B626-5EE90BB6CA09}"/>
              </a:ext>
            </a:extLst>
          </p:cNvPr>
          <p:cNvCxnSpPr>
            <a:cxnSpLocks/>
          </p:cNvCxnSpPr>
          <p:nvPr/>
        </p:nvCxnSpPr>
        <p:spPr>
          <a:xfrm rot="5400000" flipH="1" flipV="1">
            <a:off x="4129799" y="885093"/>
            <a:ext cx="394235" cy="4056737"/>
          </a:xfrm>
          <a:prstGeom prst="bentConnector2">
            <a:avLst/>
          </a:prstGeom>
          <a:ln w="12700">
            <a:solidFill>
              <a:srgbClr val="EF5538"/>
            </a:solidFill>
          </a:ln>
        </p:spPr>
        <p:style>
          <a:lnRef idx="1">
            <a:schemeClr val="accent1"/>
          </a:lnRef>
          <a:fillRef idx="0">
            <a:schemeClr val="accent1"/>
          </a:fillRef>
          <a:effectRef idx="0">
            <a:schemeClr val="accent1"/>
          </a:effectRef>
          <a:fontRef idx="minor">
            <a:schemeClr val="tx1"/>
          </a:fontRef>
        </p:style>
      </p:cxnSp>
      <p:sp>
        <p:nvSpPr>
          <p:cNvPr id="71" name="Title 1">
            <a:extLst>
              <a:ext uri="{FF2B5EF4-FFF2-40B4-BE49-F238E27FC236}">
                <a16:creationId xmlns:a16="http://schemas.microsoft.com/office/drawing/2014/main" id="{0B275E88-4F40-475E-A61D-956C9166405C}"/>
              </a:ext>
            </a:extLst>
          </p:cNvPr>
          <p:cNvSpPr txBox="1">
            <a:spLocks/>
          </p:cNvSpPr>
          <p:nvPr/>
        </p:nvSpPr>
        <p:spPr>
          <a:xfrm>
            <a:off x="4811605" y="1991628"/>
            <a:ext cx="1548356" cy="87518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solidFill>
                  <a:srgbClr val="F48874"/>
                </a:solidFill>
              </a:rPr>
              <a:t>Highlight</a:t>
            </a:r>
            <a:endParaRPr lang="en-AT" sz="2800" dirty="0">
              <a:solidFill>
                <a:srgbClr val="F48874"/>
              </a:solidFill>
            </a:endParaRPr>
          </a:p>
        </p:txBody>
      </p:sp>
      <p:sp>
        <p:nvSpPr>
          <p:cNvPr id="24" name="Rectangle 23">
            <a:extLst>
              <a:ext uri="{FF2B5EF4-FFF2-40B4-BE49-F238E27FC236}">
                <a16:creationId xmlns:a16="http://schemas.microsoft.com/office/drawing/2014/main" id="{1FBCB2EC-7BEE-4A9E-8972-97DD6AABB39D}"/>
              </a:ext>
            </a:extLst>
          </p:cNvPr>
          <p:cNvSpPr/>
          <p:nvPr/>
        </p:nvSpPr>
        <p:spPr>
          <a:xfrm>
            <a:off x="945994" y="607678"/>
            <a:ext cx="10671575" cy="756404"/>
          </a:xfrm>
          <a:prstGeom prst="rect">
            <a:avLst/>
          </a:prstGeom>
          <a:noFill/>
          <a:ln w="38100">
            <a:solidFill>
              <a:srgbClr val="EF553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EF5538"/>
                </a:solidFill>
              </a:rPr>
              <a:t>Last time, we talked of the water balance. The main output from the Nira basin watershed is evapotranspiration on land, namely, water consumed by plants and evaporation from the soil and canopy. </a:t>
            </a:r>
            <a:endParaRPr lang="en-AT" dirty="0">
              <a:solidFill>
                <a:srgbClr val="EF5538"/>
              </a:solidFill>
            </a:endParaRPr>
          </a:p>
        </p:txBody>
      </p:sp>
      <p:sp>
        <p:nvSpPr>
          <p:cNvPr id="25" name="Rectangle 24">
            <a:extLst>
              <a:ext uri="{FF2B5EF4-FFF2-40B4-BE49-F238E27FC236}">
                <a16:creationId xmlns:a16="http://schemas.microsoft.com/office/drawing/2014/main" id="{03618625-BBC7-447A-A3EC-5DAF23048A9C}"/>
              </a:ext>
            </a:extLst>
          </p:cNvPr>
          <p:cNvSpPr/>
          <p:nvPr/>
        </p:nvSpPr>
        <p:spPr>
          <a:xfrm>
            <a:off x="7723212" y="2337030"/>
            <a:ext cx="2710375" cy="317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2322377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cell phone&#10;&#10;Description automatically generated">
            <a:extLst>
              <a:ext uri="{FF2B5EF4-FFF2-40B4-BE49-F238E27FC236}">
                <a16:creationId xmlns:a16="http://schemas.microsoft.com/office/drawing/2014/main" id="{BDAC7E3D-A17F-42DD-8F1A-4212F3259C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467" y="1643063"/>
            <a:ext cx="5291666" cy="3571874"/>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29154101-13FC-4200-B869-61EB5C7EEA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6863" y="1643062"/>
            <a:ext cx="5291667" cy="3571875"/>
          </a:xfrm>
          <a:prstGeom prst="rect">
            <a:avLst/>
          </a:prstGeom>
        </p:spPr>
      </p:pic>
      <p:sp>
        <p:nvSpPr>
          <p:cNvPr id="8" name="Rectangle 7">
            <a:extLst>
              <a:ext uri="{FF2B5EF4-FFF2-40B4-BE49-F238E27FC236}">
                <a16:creationId xmlns:a16="http://schemas.microsoft.com/office/drawing/2014/main" id="{AE9707F4-4AAC-4658-BD59-6D497D0B0CB5}"/>
              </a:ext>
            </a:extLst>
          </p:cNvPr>
          <p:cNvSpPr/>
          <p:nvPr/>
        </p:nvSpPr>
        <p:spPr>
          <a:xfrm>
            <a:off x="711626" y="5668252"/>
            <a:ext cx="5155354" cy="450608"/>
          </a:xfrm>
          <a:prstGeom prst="rect">
            <a:avLst/>
          </a:prstGeom>
          <a:noFill/>
          <a:ln w="38100">
            <a:solidFill>
              <a:srgbClr val="636EFA">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636EFA"/>
                </a:solidFill>
              </a:rPr>
              <a:t>Irrigated</a:t>
            </a:r>
            <a:endParaRPr lang="en-AT" dirty="0">
              <a:solidFill>
                <a:srgbClr val="636EFA"/>
              </a:solidFill>
            </a:endParaRPr>
          </a:p>
        </p:txBody>
      </p:sp>
      <p:sp>
        <p:nvSpPr>
          <p:cNvPr id="11" name="Rectangle 10">
            <a:extLst>
              <a:ext uri="{FF2B5EF4-FFF2-40B4-BE49-F238E27FC236}">
                <a16:creationId xmlns:a16="http://schemas.microsoft.com/office/drawing/2014/main" id="{0708FC09-9E97-45DE-B642-8B765C147A16}"/>
              </a:ext>
            </a:extLst>
          </p:cNvPr>
          <p:cNvSpPr/>
          <p:nvPr/>
        </p:nvSpPr>
        <p:spPr>
          <a:xfrm>
            <a:off x="6325021" y="5668252"/>
            <a:ext cx="5155353" cy="450608"/>
          </a:xfrm>
          <a:prstGeom prst="rect">
            <a:avLst/>
          </a:prstGeom>
          <a:noFill/>
          <a:ln w="38100">
            <a:solidFill>
              <a:srgbClr val="00CC96">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CC96"/>
                </a:solidFill>
              </a:rPr>
              <a:t>non-Irrigated</a:t>
            </a:r>
            <a:endParaRPr lang="en-AT" dirty="0">
              <a:solidFill>
                <a:srgbClr val="00CC96"/>
              </a:solidFill>
            </a:endParaRPr>
          </a:p>
        </p:txBody>
      </p:sp>
      <p:sp>
        <p:nvSpPr>
          <p:cNvPr id="12" name="Rectangle 11">
            <a:extLst>
              <a:ext uri="{FF2B5EF4-FFF2-40B4-BE49-F238E27FC236}">
                <a16:creationId xmlns:a16="http://schemas.microsoft.com/office/drawing/2014/main" id="{224103CB-0559-4608-8B24-CB2CF0826FBB}"/>
              </a:ext>
            </a:extLst>
          </p:cNvPr>
          <p:cNvSpPr/>
          <p:nvPr/>
        </p:nvSpPr>
        <p:spPr>
          <a:xfrm>
            <a:off x="712047" y="2025892"/>
            <a:ext cx="5155353" cy="2599448"/>
          </a:xfrm>
          <a:prstGeom prst="rect">
            <a:avLst/>
          </a:prstGeom>
          <a:noFill/>
          <a:ln w="38100">
            <a:solidFill>
              <a:srgbClr val="636E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dirty="0">
              <a:solidFill>
                <a:srgbClr val="636EFA"/>
              </a:solidFill>
            </a:endParaRPr>
          </a:p>
        </p:txBody>
      </p:sp>
      <p:sp>
        <p:nvSpPr>
          <p:cNvPr id="13" name="Rectangle 12">
            <a:extLst>
              <a:ext uri="{FF2B5EF4-FFF2-40B4-BE49-F238E27FC236}">
                <a16:creationId xmlns:a16="http://schemas.microsoft.com/office/drawing/2014/main" id="{07A8ADCC-F7F5-49E7-B962-1D0DD3DDF05F}"/>
              </a:ext>
            </a:extLst>
          </p:cNvPr>
          <p:cNvSpPr/>
          <p:nvPr/>
        </p:nvSpPr>
        <p:spPr>
          <a:xfrm>
            <a:off x="6319159" y="2025892"/>
            <a:ext cx="5155353" cy="2599448"/>
          </a:xfrm>
          <a:prstGeom prst="rect">
            <a:avLst/>
          </a:prstGeom>
          <a:noFill/>
          <a:ln w="38100">
            <a:solidFill>
              <a:srgbClr val="00CC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dirty="0">
              <a:solidFill>
                <a:srgbClr val="636EFA"/>
              </a:solidFill>
            </a:endParaRPr>
          </a:p>
        </p:txBody>
      </p:sp>
      <p:sp>
        <p:nvSpPr>
          <p:cNvPr id="14" name="Rectangle 13">
            <a:extLst>
              <a:ext uri="{FF2B5EF4-FFF2-40B4-BE49-F238E27FC236}">
                <a16:creationId xmlns:a16="http://schemas.microsoft.com/office/drawing/2014/main" id="{87131D3A-FFE6-4D7B-ABDA-9F533F04046A}"/>
              </a:ext>
            </a:extLst>
          </p:cNvPr>
          <p:cNvSpPr/>
          <p:nvPr/>
        </p:nvSpPr>
        <p:spPr>
          <a:xfrm>
            <a:off x="3518323" y="750056"/>
            <a:ext cx="5155354" cy="450608"/>
          </a:xfrm>
          <a:prstGeom prst="rect">
            <a:avLst/>
          </a:prstGeom>
          <a:noFill/>
          <a:ln w="38100">
            <a:solidFill>
              <a:srgbClr val="CF25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CF2590"/>
                </a:solidFill>
              </a:rPr>
              <a:t>Sugarcane, variety pre-seasonal</a:t>
            </a:r>
            <a:endParaRPr lang="en-AT" dirty="0">
              <a:solidFill>
                <a:srgbClr val="CF2590"/>
              </a:solidFill>
            </a:endParaRPr>
          </a:p>
        </p:txBody>
      </p:sp>
      <p:sp>
        <p:nvSpPr>
          <p:cNvPr id="15" name="Rectangle 14">
            <a:extLst>
              <a:ext uri="{FF2B5EF4-FFF2-40B4-BE49-F238E27FC236}">
                <a16:creationId xmlns:a16="http://schemas.microsoft.com/office/drawing/2014/main" id="{71D3EA98-F2FD-4C77-92CA-A991DC67E9D4}"/>
              </a:ext>
            </a:extLst>
          </p:cNvPr>
          <p:cNvSpPr/>
          <p:nvPr/>
        </p:nvSpPr>
        <p:spPr>
          <a:xfrm>
            <a:off x="1844040" y="5088631"/>
            <a:ext cx="2880360" cy="245469"/>
          </a:xfrm>
          <a:prstGeom prst="rect">
            <a:avLst/>
          </a:prstGeom>
          <a:solidFill>
            <a:schemeClr val="bg1"/>
          </a:solidFill>
          <a:ln w="254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lumMod val="75000"/>
                    <a:lumOff val="25000"/>
                  </a:schemeClr>
                </a:solidFill>
              </a:rPr>
              <a:t>Fraction of land planted</a:t>
            </a:r>
            <a:endParaRPr lang="en-AT" sz="1400" i="1" dirty="0">
              <a:solidFill>
                <a:schemeClr val="tx1">
                  <a:lumMod val="75000"/>
                  <a:lumOff val="25000"/>
                </a:schemeClr>
              </a:solidFill>
            </a:endParaRPr>
          </a:p>
        </p:txBody>
      </p:sp>
      <p:sp>
        <p:nvSpPr>
          <p:cNvPr id="16" name="Rectangle 15">
            <a:extLst>
              <a:ext uri="{FF2B5EF4-FFF2-40B4-BE49-F238E27FC236}">
                <a16:creationId xmlns:a16="http://schemas.microsoft.com/office/drawing/2014/main" id="{64D4033E-A468-4ED5-8B2D-4FD2D1456A6E}"/>
              </a:ext>
            </a:extLst>
          </p:cNvPr>
          <p:cNvSpPr/>
          <p:nvPr/>
        </p:nvSpPr>
        <p:spPr>
          <a:xfrm>
            <a:off x="7462517" y="5088631"/>
            <a:ext cx="2880360" cy="245469"/>
          </a:xfrm>
          <a:prstGeom prst="rect">
            <a:avLst/>
          </a:prstGeom>
          <a:solidFill>
            <a:schemeClr val="bg1"/>
          </a:solidFill>
          <a:ln w="254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lumMod val="75000"/>
                    <a:lumOff val="25000"/>
                  </a:schemeClr>
                </a:solidFill>
              </a:rPr>
              <a:t>Fraction of land planted</a:t>
            </a:r>
            <a:endParaRPr lang="en-AT" sz="1400" i="1" dirty="0">
              <a:solidFill>
                <a:schemeClr val="tx1">
                  <a:lumMod val="75000"/>
                  <a:lumOff val="25000"/>
                </a:schemeClr>
              </a:solidFill>
            </a:endParaRPr>
          </a:p>
        </p:txBody>
      </p:sp>
      <p:sp>
        <p:nvSpPr>
          <p:cNvPr id="17" name="Rectangle 16">
            <a:extLst>
              <a:ext uri="{FF2B5EF4-FFF2-40B4-BE49-F238E27FC236}">
                <a16:creationId xmlns:a16="http://schemas.microsoft.com/office/drawing/2014/main" id="{75754CE5-1F1A-4FA2-8C33-281EB1ADEA18}"/>
              </a:ext>
            </a:extLst>
          </p:cNvPr>
          <p:cNvSpPr/>
          <p:nvPr/>
        </p:nvSpPr>
        <p:spPr>
          <a:xfrm>
            <a:off x="7542400" y="1589501"/>
            <a:ext cx="2650815" cy="317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8" name="Rectangle 17">
            <a:extLst>
              <a:ext uri="{FF2B5EF4-FFF2-40B4-BE49-F238E27FC236}">
                <a16:creationId xmlns:a16="http://schemas.microsoft.com/office/drawing/2014/main" id="{4CEA95EB-143C-4084-9327-BA2085597EC6}"/>
              </a:ext>
            </a:extLst>
          </p:cNvPr>
          <p:cNvSpPr/>
          <p:nvPr/>
        </p:nvSpPr>
        <p:spPr>
          <a:xfrm>
            <a:off x="1844040" y="1611261"/>
            <a:ext cx="2710375" cy="317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2193229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2BED72-B529-415E-BDE3-73A45C9225B0}"/>
              </a:ext>
            </a:extLst>
          </p:cNvPr>
          <p:cNvSpPr/>
          <p:nvPr/>
        </p:nvSpPr>
        <p:spPr>
          <a:xfrm>
            <a:off x="3313603" y="585341"/>
            <a:ext cx="1885584" cy="894289"/>
          </a:xfrm>
          <a:prstGeom prst="rect">
            <a:avLst/>
          </a:pr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lumMod val="50000"/>
                    <a:lumOff val="50000"/>
                  </a:schemeClr>
                </a:solidFill>
              </a:rPr>
              <a:t>2. </a:t>
            </a:r>
          </a:p>
          <a:p>
            <a:r>
              <a:rPr lang="en-US" sz="1200" dirty="0">
                <a:solidFill>
                  <a:schemeClr val="tx1">
                    <a:lumMod val="50000"/>
                    <a:lumOff val="50000"/>
                  </a:schemeClr>
                </a:solidFill>
              </a:rPr>
              <a:t>Input for each crop / irrigation status</a:t>
            </a:r>
            <a:endParaRPr lang="en-AT" sz="1200" dirty="0">
              <a:solidFill>
                <a:schemeClr val="tx1">
                  <a:lumMod val="50000"/>
                  <a:lumOff val="50000"/>
                </a:schemeClr>
              </a:solidFill>
            </a:endParaRPr>
          </a:p>
        </p:txBody>
      </p:sp>
      <p:sp>
        <p:nvSpPr>
          <p:cNvPr id="23" name="Rectangle 22">
            <a:extLst>
              <a:ext uri="{FF2B5EF4-FFF2-40B4-BE49-F238E27FC236}">
                <a16:creationId xmlns:a16="http://schemas.microsoft.com/office/drawing/2014/main" id="{2A203EC7-1B8C-4FDB-9C37-4E7F86D8F199}"/>
              </a:ext>
            </a:extLst>
          </p:cNvPr>
          <p:cNvSpPr/>
          <p:nvPr/>
        </p:nvSpPr>
        <p:spPr>
          <a:xfrm>
            <a:off x="3617486" y="3655295"/>
            <a:ext cx="1885584" cy="256272"/>
          </a:xfrm>
          <a:prstGeom prst="rect">
            <a:avLst/>
          </a:prstGeom>
          <a:solidFill>
            <a:schemeClr val="bg1"/>
          </a:solidFill>
          <a:ln w="28575">
            <a:solidFill>
              <a:srgbClr val="636E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636EFA"/>
                </a:solidFill>
              </a:rPr>
              <a:t>Irrigated</a:t>
            </a:r>
            <a:endParaRPr lang="en-AT" sz="1600" dirty="0">
              <a:solidFill>
                <a:srgbClr val="636EFA"/>
              </a:solidFill>
            </a:endParaRPr>
          </a:p>
        </p:txBody>
      </p:sp>
      <p:pic>
        <p:nvPicPr>
          <p:cNvPr id="25" name="Picture 24" descr="A picture containing outdoor, grass, nature, sheep&#10;&#10;Description automatically generated">
            <a:extLst>
              <a:ext uri="{FF2B5EF4-FFF2-40B4-BE49-F238E27FC236}">
                <a16:creationId xmlns:a16="http://schemas.microsoft.com/office/drawing/2014/main" id="{0A3C830B-95F7-46C4-96AA-2CA117F639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3986" y="1678044"/>
            <a:ext cx="1885584" cy="1634173"/>
          </a:xfrm>
          <a:prstGeom prst="rect">
            <a:avLst/>
          </a:prstGeom>
        </p:spPr>
      </p:pic>
      <p:sp>
        <p:nvSpPr>
          <p:cNvPr id="31" name="Rectangle 30">
            <a:extLst>
              <a:ext uri="{FF2B5EF4-FFF2-40B4-BE49-F238E27FC236}">
                <a16:creationId xmlns:a16="http://schemas.microsoft.com/office/drawing/2014/main" id="{2762F11F-737C-4AAA-8EB7-47D95144338A}"/>
              </a:ext>
            </a:extLst>
          </p:cNvPr>
          <p:cNvSpPr/>
          <p:nvPr/>
        </p:nvSpPr>
        <p:spPr>
          <a:xfrm>
            <a:off x="6231731" y="585340"/>
            <a:ext cx="4113885" cy="894290"/>
          </a:xfrm>
          <a:prstGeom prst="rect">
            <a:avLst/>
          </a:pr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lumMod val="50000"/>
                    <a:lumOff val="50000"/>
                  </a:schemeClr>
                </a:solidFill>
              </a:rPr>
              <a:t>3. </a:t>
            </a:r>
          </a:p>
          <a:p>
            <a:r>
              <a:rPr lang="en-US" sz="1200" dirty="0">
                <a:solidFill>
                  <a:schemeClr val="tx1">
                    <a:lumMod val="50000"/>
                    <a:lumOff val="50000"/>
                  </a:schemeClr>
                </a:solidFill>
              </a:rPr>
              <a:t>On the first day of each month, crops that are finished growing are harvested. Then, if land is available, crops to be planted in this month are sown</a:t>
            </a:r>
            <a:endParaRPr lang="en-AT" sz="1200" dirty="0">
              <a:solidFill>
                <a:schemeClr val="tx1">
                  <a:lumMod val="50000"/>
                  <a:lumOff val="50000"/>
                </a:schemeClr>
              </a:solidFill>
            </a:endParaRPr>
          </a:p>
        </p:txBody>
      </p:sp>
      <p:pic>
        <p:nvPicPr>
          <p:cNvPr id="35" name="Picture 34" descr="A picture containing outdoor, grass, snow, hill&#10;&#10;Description automatically generated">
            <a:extLst>
              <a:ext uri="{FF2B5EF4-FFF2-40B4-BE49-F238E27FC236}">
                <a16:creationId xmlns:a16="http://schemas.microsoft.com/office/drawing/2014/main" id="{8CC05801-0B7F-45B9-9568-B3A427B884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8045" y="4164533"/>
            <a:ext cx="1905954" cy="1648393"/>
          </a:xfrm>
          <a:prstGeom prst="rect">
            <a:avLst/>
          </a:prstGeom>
        </p:spPr>
      </p:pic>
      <p:pic>
        <p:nvPicPr>
          <p:cNvPr id="37" name="Picture 36" descr="A picture containing outdoor, grass, field, white&#10;&#10;Description automatically generated">
            <a:extLst>
              <a:ext uri="{FF2B5EF4-FFF2-40B4-BE49-F238E27FC236}">
                <a16:creationId xmlns:a16="http://schemas.microsoft.com/office/drawing/2014/main" id="{740C3AB6-179A-4670-8D3D-FE9BB0873A4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13603" y="1678044"/>
            <a:ext cx="1885584" cy="1630776"/>
          </a:xfrm>
          <a:prstGeom prst="rect">
            <a:avLst/>
          </a:prstGeom>
        </p:spPr>
      </p:pic>
      <p:pic>
        <p:nvPicPr>
          <p:cNvPr id="38" name="Picture 37" descr="A picture containing outdoor, grass, field, white&#10;&#10;Description automatically generated">
            <a:extLst>
              <a:ext uri="{FF2B5EF4-FFF2-40B4-BE49-F238E27FC236}">
                <a16:creationId xmlns:a16="http://schemas.microsoft.com/office/drawing/2014/main" id="{4B91D1B2-E932-472B-A51C-F27B480EA3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66003" y="1830444"/>
            <a:ext cx="1885584" cy="1630776"/>
          </a:xfrm>
          <a:prstGeom prst="rect">
            <a:avLst/>
          </a:prstGeom>
        </p:spPr>
      </p:pic>
      <p:pic>
        <p:nvPicPr>
          <p:cNvPr id="39" name="Picture 38" descr="A picture containing outdoor, grass, field, white&#10;&#10;Description automatically generated">
            <a:extLst>
              <a:ext uri="{FF2B5EF4-FFF2-40B4-BE49-F238E27FC236}">
                <a16:creationId xmlns:a16="http://schemas.microsoft.com/office/drawing/2014/main" id="{61070825-B5F5-4D25-B875-6C13D26B03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18403" y="1982844"/>
            <a:ext cx="1885584" cy="1630776"/>
          </a:xfrm>
          <a:prstGeom prst="rect">
            <a:avLst/>
          </a:prstGeom>
        </p:spPr>
      </p:pic>
      <p:sp>
        <p:nvSpPr>
          <p:cNvPr id="40" name="Rectangle 39">
            <a:extLst>
              <a:ext uri="{FF2B5EF4-FFF2-40B4-BE49-F238E27FC236}">
                <a16:creationId xmlns:a16="http://schemas.microsoft.com/office/drawing/2014/main" id="{39821645-C0E0-443D-8107-DCE7D92AD247}"/>
              </a:ext>
            </a:extLst>
          </p:cNvPr>
          <p:cNvSpPr/>
          <p:nvPr/>
        </p:nvSpPr>
        <p:spPr>
          <a:xfrm>
            <a:off x="3617487" y="1981267"/>
            <a:ext cx="1885584" cy="1608552"/>
          </a:xfrm>
          <a:prstGeom prst="rect">
            <a:avLst/>
          </a:prstGeom>
          <a:noFill/>
          <a:ln w="50800">
            <a:solidFill>
              <a:srgbClr val="636E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600" dirty="0">
              <a:solidFill>
                <a:srgbClr val="636EFA"/>
              </a:solidFill>
            </a:endParaRPr>
          </a:p>
        </p:txBody>
      </p:sp>
      <p:sp>
        <p:nvSpPr>
          <p:cNvPr id="41" name="Rectangle 40">
            <a:extLst>
              <a:ext uri="{FF2B5EF4-FFF2-40B4-BE49-F238E27FC236}">
                <a16:creationId xmlns:a16="http://schemas.microsoft.com/office/drawing/2014/main" id="{FE71E063-AEC4-4EB5-B3A2-515F0D43737D}"/>
              </a:ext>
            </a:extLst>
          </p:cNvPr>
          <p:cNvSpPr/>
          <p:nvPr/>
        </p:nvSpPr>
        <p:spPr>
          <a:xfrm>
            <a:off x="3616569" y="6141784"/>
            <a:ext cx="1885584" cy="256272"/>
          </a:xfrm>
          <a:prstGeom prst="rect">
            <a:avLst/>
          </a:prstGeom>
          <a:solidFill>
            <a:schemeClr val="bg1"/>
          </a:solidFill>
          <a:ln w="28575">
            <a:solidFill>
              <a:srgbClr val="00CC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00CC96"/>
                </a:solidFill>
              </a:rPr>
              <a:t>non-Irrigated</a:t>
            </a:r>
            <a:endParaRPr lang="en-AT" sz="1600" dirty="0">
              <a:solidFill>
                <a:srgbClr val="00CC96"/>
              </a:solidFill>
            </a:endParaRPr>
          </a:p>
        </p:txBody>
      </p:sp>
      <p:pic>
        <p:nvPicPr>
          <p:cNvPr id="42" name="Picture 41" descr="A picture containing outdoor, grass, field, white&#10;&#10;Description automatically generated">
            <a:extLst>
              <a:ext uri="{FF2B5EF4-FFF2-40B4-BE49-F238E27FC236}">
                <a16:creationId xmlns:a16="http://schemas.microsoft.com/office/drawing/2014/main" id="{969EEB3F-EFFD-4847-ACFE-3E0AF1E797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12686" y="4164533"/>
            <a:ext cx="1885584" cy="1630776"/>
          </a:xfrm>
          <a:prstGeom prst="rect">
            <a:avLst/>
          </a:prstGeom>
        </p:spPr>
      </p:pic>
      <p:pic>
        <p:nvPicPr>
          <p:cNvPr id="43" name="Picture 42" descr="A picture containing outdoor, grass, field, white&#10;&#10;Description automatically generated">
            <a:extLst>
              <a:ext uri="{FF2B5EF4-FFF2-40B4-BE49-F238E27FC236}">
                <a16:creationId xmlns:a16="http://schemas.microsoft.com/office/drawing/2014/main" id="{13D1388B-3321-4C60-B6EE-B477B7C436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65086" y="4316933"/>
            <a:ext cx="1885584" cy="1630776"/>
          </a:xfrm>
          <a:prstGeom prst="rect">
            <a:avLst/>
          </a:prstGeom>
        </p:spPr>
      </p:pic>
      <p:pic>
        <p:nvPicPr>
          <p:cNvPr id="44" name="Picture 43" descr="A picture containing outdoor, grass, field, white&#10;&#10;Description automatically generated">
            <a:extLst>
              <a:ext uri="{FF2B5EF4-FFF2-40B4-BE49-F238E27FC236}">
                <a16:creationId xmlns:a16="http://schemas.microsoft.com/office/drawing/2014/main" id="{F4E9983D-E35B-456F-B98B-E9042649F5A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17486" y="4469333"/>
            <a:ext cx="1885584" cy="1630776"/>
          </a:xfrm>
          <a:prstGeom prst="rect">
            <a:avLst/>
          </a:prstGeom>
        </p:spPr>
      </p:pic>
      <p:sp>
        <p:nvSpPr>
          <p:cNvPr id="45" name="Rectangle 44">
            <a:extLst>
              <a:ext uri="{FF2B5EF4-FFF2-40B4-BE49-F238E27FC236}">
                <a16:creationId xmlns:a16="http://schemas.microsoft.com/office/drawing/2014/main" id="{A8B8FAB8-F3B7-45DE-83EE-58D700A97088}"/>
              </a:ext>
            </a:extLst>
          </p:cNvPr>
          <p:cNvSpPr/>
          <p:nvPr/>
        </p:nvSpPr>
        <p:spPr>
          <a:xfrm>
            <a:off x="3616570" y="4467756"/>
            <a:ext cx="1885584" cy="1608552"/>
          </a:xfrm>
          <a:prstGeom prst="rect">
            <a:avLst/>
          </a:prstGeom>
          <a:noFill/>
          <a:ln w="50800">
            <a:solidFill>
              <a:srgbClr val="00CC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600" dirty="0">
              <a:solidFill>
                <a:srgbClr val="636EFA"/>
              </a:solidFill>
            </a:endParaRPr>
          </a:p>
        </p:txBody>
      </p:sp>
      <p:sp>
        <p:nvSpPr>
          <p:cNvPr id="46" name="Rectangle 45">
            <a:extLst>
              <a:ext uri="{FF2B5EF4-FFF2-40B4-BE49-F238E27FC236}">
                <a16:creationId xmlns:a16="http://schemas.microsoft.com/office/drawing/2014/main" id="{D7AD4455-D03F-42A2-A4C4-D655D4B0AF44}"/>
              </a:ext>
            </a:extLst>
          </p:cNvPr>
          <p:cNvSpPr/>
          <p:nvPr/>
        </p:nvSpPr>
        <p:spPr>
          <a:xfrm>
            <a:off x="943986" y="597929"/>
            <a:ext cx="1885584" cy="894289"/>
          </a:xfrm>
          <a:prstGeom prst="rect">
            <a:avLst/>
          </a:pr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lumMod val="50000"/>
                    <a:lumOff val="50000"/>
                  </a:schemeClr>
                </a:solidFill>
              </a:rPr>
              <a:t>1. </a:t>
            </a:r>
          </a:p>
          <a:p>
            <a:r>
              <a:rPr lang="en-US" sz="1200" dirty="0">
                <a:solidFill>
                  <a:schemeClr val="tx1">
                    <a:lumMod val="50000"/>
                    <a:lumOff val="50000"/>
                  </a:schemeClr>
                </a:solidFill>
              </a:rPr>
              <a:t>Input for total Irrigated land and non-irrigated land</a:t>
            </a:r>
            <a:endParaRPr lang="en-AT" sz="1200" dirty="0">
              <a:solidFill>
                <a:schemeClr val="tx1">
                  <a:lumMod val="50000"/>
                  <a:lumOff val="50000"/>
                </a:schemeClr>
              </a:solidFill>
            </a:endParaRPr>
          </a:p>
        </p:txBody>
      </p:sp>
      <p:sp>
        <p:nvSpPr>
          <p:cNvPr id="47" name="Rectangle 46">
            <a:extLst>
              <a:ext uri="{FF2B5EF4-FFF2-40B4-BE49-F238E27FC236}">
                <a16:creationId xmlns:a16="http://schemas.microsoft.com/office/drawing/2014/main" id="{10E416AF-D7E1-4153-9045-288E88374B20}"/>
              </a:ext>
            </a:extLst>
          </p:cNvPr>
          <p:cNvSpPr/>
          <p:nvPr/>
        </p:nvSpPr>
        <p:spPr>
          <a:xfrm>
            <a:off x="943986" y="1689156"/>
            <a:ext cx="1885584" cy="1608552"/>
          </a:xfrm>
          <a:prstGeom prst="rect">
            <a:avLst/>
          </a:prstGeom>
          <a:noFill/>
          <a:ln w="50800">
            <a:solidFill>
              <a:srgbClr val="636E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600" dirty="0">
              <a:solidFill>
                <a:srgbClr val="636EFA"/>
              </a:solidFill>
            </a:endParaRPr>
          </a:p>
        </p:txBody>
      </p:sp>
      <p:sp>
        <p:nvSpPr>
          <p:cNvPr id="48" name="Rectangle 47">
            <a:extLst>
              <a:ext uri="{FF2B5EF4-FFF2-40B4-BE49-F238E27FC236}">
                <a16:creationId xmlns:a16="http://schemas.microsoft.com/office/drawing/2014/main" id="{72D074A5-73D4-4859-80AD-17543644D780}"/>
              </a:ext>
            </a:extLst>
          </p:cNvPr>
          <p:cNvSpPr/>
          <p:nvPr/>
        </p:nvSpPr>
        <p:spPr>
          <a:xfrm>
            <a:off x="987129" y="4186757"/>
            <a:ext cx="1885584" cy="1608552"/>
          </a:xfrm>
          <a:prstGeom prst="rect">
            <a:avLst/>
          </a:prstGeom>
          <a:noFill/>
          <a:ln w="50800">
            <a:solidFill>
              <a:srgbClr val="00CC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600" dirty="0">
              <a:solidFill>
                <a:srgbClr val="636EFA"/>
              </a:solidFill>
            </a:endParaRPr>
          </a:p>
        </p:txBody>
      </p:sp>
      <p:sp>
        <p:nvSpPr>
          <p:cNvPr id="49" name="Rectangle 48">
            <a:extLst>
              <a:ext uri="{FF2B5EF4-FFF2-40B4-BE49-F238E27FC236}">
                <a16:creationId xmlns:a16="http://schemas.microsoft.com/office/drawing/2014/main" id="{F0EC1D44-4313-4D77-9D50-720206B448C4}"/>
              </a:ext>
            </a:extLst>
          </p:cNvPr>
          <p:cNvSpPr/>
          <p:nvPr/>
        </p:nvSpPr>
        <p:spPr>
          <a:xfrm>
            <a:off x="987129" y="5885512"/>
            <a:ext cx="1885584" cy="256272"/>
          </a:xfrm>
          <a:prstGeom prst="rect">
            <a:avLst/>
          </a:prstGeom>
          <a:solidFill>
            <a:schemeClr val="bg1"/>
          </a:solidFill>
          <a:ln w="28575">
            <a:solidFill>
              <a:srgbClr val="00CC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00CC96"/>
                </a:solidFill>
              </a:rPr>
              <a:t>non-Irrigated</a:t>
            </a:r>
            <a:endParaRPr lang="en-AT" sz="1600" dirty="0">
              <a:solidFill>
                <a:srgbClr val="00CC96"/>
              </a:solidFill>
            </a:endParaRPr>
          </a:p>
        </p:txBody>
      </p:sp>
      <p:sp>
        <p:nvSpPr>
          <p:cNvPr id="50" name="Rectangle 49">
            <a:extLst>
              <a:ext uri="{FF2B5EF4-FFF2-40B4-BE49-F238E27FC236}">
                <a16:creationId xmlns:a16="http://schemas.microsoft.com/office/drawing/2014/main" id="{C92972CC-B65B-4390-ADAD-6273525D8378}"/>
              </a:ext>
            </a:extLst>
          </p:cNvPr>
          <p:cNvSpPr/>
          <p:nvPr/>
        </p:nvSpPr>
        <p:spPr>
          <a:xfrm>
            <a:off x="943986" y="3403575"/>
            <a:ext cx="1885584" cy="256272"/>
          </a:xfrm>
          <a:prstGeom prst="rect">
            <a:avLst/>
          </a:prstGeom>
          <a:solidFill>
            <a:schemeClr val="bg1"/>
          </a:solidFill>
          <a:ln w="28575">
            <a:solidFill>
              <a:srgbClr val="636E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636EFA"/>
                </a:solidFill>
              </a:rPr>
              <a:t>Irrigated</a:t>
            </a:r>
            <a:endParaRPr lang="en-AT" sz="1600" dirty="0">
              <a:solidFill>
                <a:srgbClr val="636EFA"/>
              </a:solidFill>
            </a:endParaRPr>
          </a:p>
        </p:txBody>
      </p:sp>
      <p:graphicFrame>
        <p:nvGraphicFramePr>
          <p:cNvPr id="51" name="Table 50">
            <a:extLst>
              <a:ext uri="{FF2B5EF4-FFF2-40B4-BE49-F238E27FC236}">
                <a16:creationId xmlns:a16="http://schemas.microsoft.com/office/drawing/2014/main" id="{FA1A6CCF-69E9-450A-A71C-9DAD7AC91124}"/>
              </a:ext>
            </a:extLst>
          </p:cNvPr>
          <p:cNvGraphicFramePr>
            <a:graphicFrameLocks noGrp="1"/>
          </p:cNvGraphicFramePr>
          <p:nvPr>
            <p:extLst>
              <p:ext uri="{D42A27DB-BD31-4B8C-83A1-F6EECF244321}">
                <p14:modId xmlns:p14="http://schemas.microsoft.com/office/powerpoint/2010/main" val="1223828456"/>
              </p:ext>
            </p:extLst>
          </p:nvPr>
        </p:nvGraphicFramePr>
        <p:xfrm>
          <a:off x="6231731" y="1601234"/>
          <a:ext cx="4113884" cy="1499109"/>
        </p:xfrm>
        <a:graphic>
          <a:graphicData uri="http://schemas.openxmlformats.org/drawingml/2006/table">
            <a:tbl>
              <a:tblPr>
                <a:tableStyleId>{5940675A-B579-460E-94D1-54222C63F5DA}</a:tableStyleId>
              </a:tblPr>
              <a:tblGrid>
                <a:gridCol w="1033639">
                  <a:extLst>
                    <a:ext uri="{9D8B030D-6E8A-4147-A177-3AD203B41FA5}">
                      <a16:colId xmlns:a16="http://schemas.microsoft.com/office/drawing/2014/main" val="1075212292"/>
                    </a:ext>
                  </a:extLst>
                </a:gridCol>
                <a:gridCol w="1529786">
                  <a:extLst>
                    <a:ext uri="{9D8B030D-6E8A-4147-A177-3AD203B41FA5}">
                      <a16:colId xmlns:a16="http://schemas.microsoft.com/office/drawing/2014/main" val="3350631921"/>
                    </a:ext>
                  </a:extLst>
                </a:gridCol>
                <a:gridCol w="1550459">
                  <a:extLst>
                    <a:ext uri="{9D8B030D-6E8A-4147-A177-3AD203B41FA5}">
                      <a16:colId xmlns:a16="http://schemas.microsoft.com/office/drawing/2014/main" val="1070281624"/>
                    </a:ext>
                  </a:extLst>
                </a:gridCol>
              </a:tblGrid>
              <a:tr h="190795">
                <a:tc>
                  <a:txBody>
                    <a:bodyPr/>
                    <a:lstStyle/>
                    <a:p>
                      <a:pPr algn="ctr" fontAlgn="b"/>
                      <a:r>
                        <a:rPr lang="en-US" sz="1000" b="1" u="none" strike="noStrike" dirty="0">
                          <a:effectLst/>
                        </a:rPr>
                        <a:t>Crop</a:t>
                      </a:r>
                      <a:endParaRPr lang="en-US" sz="1000" b="1" i="0" u="none" strike="noStrike" dirty="0">
                        <a:solidFill>
                          <a:srgbClr val="262626"/>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rgbClr val="00CC96"/>
                    </a:solidFill>
                  </a:tcPr>
                </a:tc>
                <a:tc>
                  <a:txBody>
                    <a:bodyPr/>
                    <a:lstStyle/>
                    <a:p>
                      <a:pPr algn="ctr" fontAlgn="b"/>
                      <a:r>
                        <a:rPr lang="en-US" sz="1000" b="1" u="none" strike="noStrike" dirty="0">
                          <a:effectLst/>
                        </a:rPr>
                        <a:t>Planting month</a:t>
                      </a:r>
                      <a:endParaRPr lang="en-US" sz="1000" b="1" i="0" u="none" strike="noStrike" dirty="0">
                        <a:solidFill>
                          <a:srgbClr val="262626"/>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00CC96"/>
                    </a:solidFill>
                  </a:tcPr>
                </a:tc>
                <a:tc>
                  <a:txBody>
                    <a:bodyPr/>
                    <a:lstStyle/>
                    <a:p>
                      <a:pPr algn="ctr" fontAlgn="b"/>
                      <a:r>
                        <a:rPr lang="en-US" sz="1000" b="1" u="none" strike="noStrike" dirty="0">
                          <a:effectLst/>
                        </a:rPr>
                        <a:t>Growing length (months)</a:t>
                      </a:r>
                      <a:endParaRPr lang="en-US" sz="1000" b="1" i="0" u="none" strike="noStrike" dirty="0">
                        <a:solidFill>
                          <a:srgbClr val="262626"/>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solidFill>
                      <a:srgbClr val="00CC96"/>
                    </a:solidFill>
                  </a:tcPr>
                </a:tc>
                <a:extLst>
                  <a:ext uri="{0D108BD9-81ED-4DB2-BD59-A6C34878D82A}">
                    <a16:rowId xmlns:a16="http://schemas.microsoft.com/office/drawing/2014/main" val="446713750"/>
                  </a:ext>
                </a:extLst>
              </a:tr>
              <a:tr h="186902">
                <a:tc>
                  <a:txBody>
                    <a:bodyPr/>
                    <a:lstStyle/>
                    <a:p>
                      <a:pPr algn="ctr" fontAlgn="b"/>
                      <a:r>
                        <a:rPr lang="en-US" sz="1000" b="1" u="none" strike="noStrike" dirty="0">
                          <a:effectLst/>
                        </a:rPr>
                        <a:t>Sugar1</a:t>
                      </a:r>
                      <a:endParaRPr lang="en-US" sz="1000" b="1"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US" sz="1000" u="none" strike="noStrike" dirty="0">
                          <a:effectLst/>
                        </a:rPr>
                        <a:t>July</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AT" sz="1000" u="none" strike="noStrike" dirty="0">
                          <a:effectLst/>
                        </a:rPr>
                        <a:t>17</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081510394"/>
                  </a:ext>
                </a:extLst>
              </a:tr>
              <a:tr h="186902">
                <a:tc>
                  <a:txBody>
                    <a:bodyPr/>
                    <a:lstStyle/>
                    <a:p>
                      <a:pPr algn="ctr" fontAlgn="b"/>
                      <a:r>
                        <a:rPr lang="en-US" sz="1000" b="1" u="none" strike="noStrike" dirty="0">
                          <a:effectLst/>
                        </a:rPr>
                        <a:t>Sugar2</a:t>
                      </a:r>
                      <a:endParaRPr lang="en-US" sz="1000" b="1"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US" sz="1000" u="none" strike="noStrike" dirty="0">
                          <a:effectLst/>
                        </a:rPr>
                        <a:t>October</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AT" sz="1000" u="none" strike="noStrike">
                          <a:effectLst/>
                        </a:rPr>
                        <a:t>15</a:t>
                      </a:r>
                      <a:endParaRPr lang="en-AT" sz="1000" b="0" i="0" u="none" strike="noStrike">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17601558"/>
                  </a:ext>
                </a:extLst>
              </a:tr>
              <a:tr h="186902">
                <a:tc>
                  <a:txBody>
                    <a:bodyPr/>
                    <a:lstStyle/>
                    <a:p>
                      <a:pPr algn="ctr" fontAlgn="b"/>
                      <a:r>
                        <a:rPr lang="en-US" sz="1000" b="1" u="none" strike="noStrike" dirty="0">
                          <a:effectLst/>
                        </a:rPr>
                        <a:t>Sugar3</a:t>
                      </a:r>
                      <a:endParaRPr lang="en-US" sz="1000" b="1"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US" sz="1000" b="0" u="none" strike="noStrike" dirty="0">
                          <a:solidFill>
                            <a:srgbClr val="3A3838"/>
                          </a:solidFill>
                          <a:effectLst/>
                        </a:rPr>
                        <a:t>January</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AT" sz="1000" u="none" strike="noStrike">
                          <a:effectLst/>
                        </a:rPr>
                        <a:t>12</a:t>
                      </a:r>
                      <a:endParaRPr lang="en-AT" sz="1000" b="0" i="0" u="none" strike="noStrike">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00244561"/>
                  </a:ext>
                </a:extLst>
              </a:tr>
              <a:tr h="186902">
                <a:tc>
                  <a:txBody>
                    <a:bodyPr/>
                    <a:lstStyle/>
                    <a:p>
                      <a:pPr algn="ctr" fontAlgn="b"/>
                      <a:r>
                        <a:rPr lang="en-US" sz="1000" b="1" u="none" strike="noStrike" dirty="0">
                          <a:effectLst/>
                        </a:rPr>
                        <a:t>Sorghum</a:t>
                      </a:r>
                      <a:endParaRPr lang="en-US" sz="1000" b="1"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US" sz="1000" b="0" u="none" strike="noStrike" dirty="0">
                          <a:solidFill>
                            <a:srgbClr val="3A3838"/>
                          </a:solidFill>
                          <a:effectLst/>
                        </a:rPr>
                        <a:t>November</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AT" sz="1000" u="none" strike="noStrike" dirty="0">
                          <a:effectLst/>
                        </a:rPr>
                        <a:t>4</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31612294"/>
                  </a:ext>
                </a:extLst>
              </a:tr>
              <a:tr h="186902">
                <a:tc>
                  <a:txBody>
                    <a:bodyPr/>
                    <a:lstStyle/>
                    <a:p>
                      <a:pPr algn="ctr" fontAlgn="b"/>
                      <a:r>
                        <a:rPr lang="en-US" sz="1000" b="1" u="none" strike="noStrike" dirty="0">
                          <a:effectLst/>
                        </a:rPr>
                        <a:t>Groundnut</a:t>
                      </a:r>
                      <a:endParaRPr lang="en-US" sz="1000" b="1"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US" sz="1000" b="0" u="none" strike="noStrike" dirty="0">
                          <a:solidFill>
                            <a:srgbClr val="3A3838"/>
                          </a:solidFill>
                          <a:effectLst/>
                        </a:rPr>
                        <a:t>June</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AT" sz="1000" u="none" strike="noStrike" dirty="0">
                          <a:effectLst/>
                        </a:rPr>
                        <a:t>5</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07915415"/>
                  </a:ext>
                </a:extLst>
              </a:tr>
              <a:tr h="186902">
                <a:tc>
                  <a:txBody>
                    <a:bodyPr/>
                    <a:lstStyle/>
                    <a:p>
                      <a:pPr algn="ctr" fontAlgn="b"/>
                      <a:r>
                        <a:rPr lang="en-US" sz="1000" b="1" u="none" strike="noStrike" dirty="0">
                          <a:effectLst/>
                        </a:rPr>
                        <a:t>Wheat</a:t>
                      </a:r>
                      <a:endParaRPr lang="en-US" sz="1000" b="1"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US" sz="1000" b="0" u="none" strike="noStrike" dirty="0">
                          <a:solidFill>
                            <a:srgbClr val="3A3838"/>
                          </a:solidFill>
                          <a:effectLst/>
                        </a:rPr>
                        <a:t>November</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AT" sz="1000" u="none" strike="noStrike" dirty="0">
                          <a:effectLst/>
                        </a:rPr>
                        <a:t>5</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27008649"/>
                  </a:ext>
                </a:extLst>
              </a:tr>
              <a:tr h="186902">
                <a:tc>
                  <a:txBody>
                    <a:bodyPr/>
                    <a:lstStyle/>
                    <a:p>
                      <a:pPr algn="ctr" fontAlgn="b"/>
                      <a:r>
                        <a:rPr lang="en-US" sz="1000" b="1" u="none" strike="noStrike" dirty="0">
                          <a:effectLst/>
                        </a:rPr>
                        <a:t>Maize</a:t>
                      </a:r>
                      <a:endParaRPr lang="en-US" sz="1000" b="1"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US" sz="1000" b="0" u="none" strike="noStrike" dirty="0">
                          <a:solidFill>
                            <a:srgbClr val="3A3838"/>
                          </a:solidFill>
                          <a:effectLst/>
                        </a:rPr>
                        <a:t>November</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tc>
                  <a:txBody>
                    <a:bodyPr/>
                    <a:lstStyle/>
                    <a:p>
                      <a:pPr algn="ctr" fontAlgn="b"/>
                      <a:r>
                        <a:rPr lang="en-AT" sz="1000" u="none" strike="noStrike" dirty="0">
                          <a:effectLst/>
                        </a:rPr>
                        <a:t>5</a:t>
                      </a:r>
                      <a:endParaRPr lang="en-AT" sz="1000" b="0" i="0" u="none" strike="noStrike" dirty="0">
                        <a:solidFill>
                          <a:srgbClr val="3A3838"/>
                        </a:solidFill>
                        <a:effectLst/>
                        <a:latin typeface="Trebuchet MS" panose="020B0603020202020204" pitchFamily="34" charset="0"/>
                      </a:endParaRPr>
                    </a:p>
                  </a:txBody>
                  <a:tcPr marL="3810" marR="3810" marT="3810" marB="0" anchor="b">
                    <a:lnL w="9525" cap="flat" cmpd="sng" algn="ctr">
                      <a:solidFill>
                        <a:schemeClr val="tx1"/>
                      </a:solidFill>
                      <a:prstDash val="solid"/>
                      <a:round/>
                      <a:headEnd type="none" w="med" len="med"/>
                      <a:tailEnd type="none" w="med" len="med"/>
                    </a:lnL>
                    <a:lnR w="9525" cap="flat" cmpd="sng" algn="ctr">
                      <a:solidFill>
                        <a:schemeClr val="tx1"/>
                      </a:solidFill>
                      <a:prstDash val="solid"/>
                      <a:round/>
                      <a:headEnd type="none" w="med" len="med"/>
                      <a:tailEnd type="none" w="med" len="med"/>
                    </a:lnR>
                    <a:lnT w="9525" cap="flat" cmpd="sng" algn="ctr">
                      <a:solidFill>
                        <a:schemeClr val="tx1"/>
                      </a:solidFill>
                      <a:prstDash val="solid"/>
                      <a:round/>
                      <a:headEnd type="none" w="med" len="med"/>
                      <a:tailEnd type="none" w="med" len="med"/>
                    </a:lnT>
                    <a:lnB w="9525"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94025619"/>
                  </a:ext>
                </a:extLst>
              </a:tr>
            </a:tbl>
          </a:graphicData>
        </a:graphic>
      </p:graphicFrame>
      <p:sp>
        <p:nvSpPr>
          <p:cNvPr id="52" name="Rectangle 51">
            <a:extLst>
              <a:ext uri="{FF2B5EF4-FFF2-40B4-BE49-F238E27FC236}">
                <a16:creationId xmlns:a16="http://schemas.microsoft.com/office/drawing/2014/main" id="{1AB8090B-83EB-4635-BAFB-F6E2B75CC95D}"/>
              </a:ext>
            </a:extLst>
          </p:cNvPr>
          <p:cNvSpPr/>
          <p:nvPr/>
        </p:nvSpPr>
        <p:spPr>
          <a:xfrm>
            <a:off x="6231731" y="3266272"/>
            <a:ext cx="4113885" cy="996003"/>
          </a:xfrm>
          <a:prstGeom prst="rect">
            <a:avLst/>
          </a:prstGeom>
          <a:noFill/>
          <a:ln w="285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b="1" dirty="0">
                <a:solidFill>
                  <a:schemeClr val="tx1">
                    <a:lumMod val="50000"/>
                    <a:lumOff val="50000"/>
                  </a:schemeClr>
                </a:solidFill>
              </a:rPr>
              <a:t>4. </a:t>
            </a:r>
          </a:p>
          <a:p>
            <a:r>
              <a:rPr lang="en-US" sz="1200" dirty="0">
                <a:solidFill>
                  <a:schemeClr val="tx1">
                    <a:lumMod val="50000"/>
                    <a:lumOff val="50000"/>
                  </a:schemeClr>
                </a:solidFill>
              </a:rPr>
              <a:t>Each crop has four growth stages determining potential water use, determined by scaling a reference water use by crop- and growth-stage specific water use coefficients (Kc)</a:t>
            </a:r>
          </a:p>
        </p:txBody>
      </p:sp>
      <p:graphicFrame>
        <p:nvGraphicFramePr>
          <p:cNvPr id="54" name="Chart 53">
            <a:extLst>
              <a:ext uri="{FF2B5EF4-FFF2-40B4-BE49-F238E27FC236}">
                <a16:creationId xmlns:a16="http://schemas.microsoft.com/office/drawing/2014/main" id="{A286F6E4-9A1E-461C-967A-FAE962F65A97}"/>
              </a:ext>
            </a:extLst>
          </p:cNvPr>
          <p:cNvGraphicFramePr>
            <a:graphicFrameLocks/>
          </p:cNvGraphicFramePr>
          <p:nvPr>
            <p:extLst>
              <p:ext uri="{D42A27DB-BD31-4B8C-83A1-F6EECF244321}">
                <p14:modId xmlns:p14="http://schemas.microsoft.com/office/powerpoint/2010/main" val="667833654"/>
              </p:ext>
            </p:extLst>
          </p:nvPr>
        </p:nvGraphicFramePr>
        <p:xfrm>
          <a:off x="6229897" y="4264175"/>
          <a:ext cx="4115718" cy="2375421"/>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3870782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DAC7E3D-A17F-42DD-8F1A-4212F3259C71}"/>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643467" y="1645806"/>
            <a:ext cx="5291666" cy="3566387"/>
          </a:xfrm>
          <a:prstGeom prst="rect">
            <a:avLst/>
          </a:prstGeom>
        </p:spPr>
      </p:pic>
      <p:pic>
        <p:nvPicPr>
          <p:cNvPr id="7" name="Picture 6">
            <a:extLst>
              <a:ext uri="{FF2B5EF4-FFF2-40B4-BE49-F238E27FC236}">
                <a16:creationId xmlns:a16="http://schemas.microsoft.com/office/drawing/2014/main" id="{29154101-13FC-4200-B869-61EB5C7EEAE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256865" y="1645805"/>
            <a:ext cx="5291667" cy="3566388"/>
          </a:xfrm>
          <a:prstGeom prst="rect">
            <a:avLst/>
          </a:prstGeom>
        </p:spPr>
      </p:pic>
      <p:sp>
        <p:nvSpPr>
          <p:cNvPr id="8" name="Rectangle 7">
            <a:extLst>
              <a:ext uri="{FF2B5EF4-FFF2-40B4-BE49-F238E27FC236}">
                <a16:creationId xmlns:a16="http://schemas.microsoft.com/office/drawing/2014/main" id="{AE9707F4-4AAC-4658-BD59-6D497D0B0CB5}"/>
              </a:ext>
            </a:extLst>
          </p:cNvPr>
          <p:cNvSpPr/>
          <p:nvPr/>
        </p:nvSpPr>
        <p:spPr>
          <a:xfrm>
            <a:off x="711626" y="5668252"/>
            <a:ext cx="5155354" cy="450608"/>
          </a:xfrm>
          <a:prstGeom prst="rect">
            <a:avLst/>
          </a:prstGeom>
          <a:noFill/>
          <a:ln w="38100">
            <a:solidFill>
              <a:srgbClr val="636EFA">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636EFA"/>
                </a:solidFill>
              </a:rPr>
              <a:t>Irrigated</a:t>
            </a:r>
            <a:endParaRPr lang="en-AT" dirty="0">
              <a:solidFill>
                <a:srgbClr val="636EFA"/>
              </a:solidFill>
            </a:endParaRPr>
          </a:p>
        </p:txBody>
      </p:sp>
      <p:sp>
        <p:nvSpPr>
          <p:cNvPr id="11" name="Rectangle 10">
            <a:extLst>
              <a:ext uri="{FF2B5EF4-FFF2-40B4-BE49-F238E27FC236}">
                <a16:creationId xmlns:a16="http://schemas.microsoft.com/office/drawing/2014/main" id="{0708FC09-9E97-45DE-B642-8B765C147A16}"/>
              </a:ext>
            </a:extLst>
          </p:cNvPr>
          <p:cNvSpPr/>
          <p:nvPr/>
        </p:nvSpPr>
        <p:spPr>
          <a:xfrm>
            <a:off x="6325021" y="5668252"/>
            <a:ext cx="5155353" cy="450608"/>
          </a:xfrm>
          <a:prstGeom prst="rect">
            <a:avLst/>
          </a:prstGeom>
          <a:noFill/>
          <a:ln w="38100">
            <a:solidFill>
              <a:srgbClr val="00CC96">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00CC96"/>
                </a:solidFill>
              </a:rPr>
              <a:t>non-Irrigated</a:t>
            </a:r>
            <a:endParaRPr lang="en-AT" dirty="0">
              <a:solidFill>
                <a:srgbClr val="00CC96"/>
              </a:solidFill>
            </a:endParaRPr>
          </a:p>
        </p:txBody>
      </p:sp>
      <p:sp>
        <p:nvSpPr>
          <p:cNvPr id="12" name="Rectangle 11">
            <a:extLst>
              <a:ext uri="{FF2B5EF4-FFF2-40B4-BE49-F238E27FC236}">
                <a16:creationId xmlns:a16="http://schemas.microsoft.com/office/drawing/2014/main" id="{224103CB-0559-4608-8B24-CB2CF0826FBB}"/>
              </a:ext>
            </a:extLst>
          </p:cNvPr>
          <p:cNvSpPr/>
          <p:nvPr/>
        </p:nvSpPr>
        <p:spPr>
          <a:xfrm>
            <a:off x="712047" y="2025892"/>
            <a:ext cx="5155353" cy="2599448"/>
          </a:xfrm>
          <a:prstGeom prst="rect">
            <a:avLst/>
          </a:prstGeom>
          <a:noFill/>
          <a:ln w="38100">
            <a:solidFill>
              <a:srgbClr val="636E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dirty="0">
              <a:solidFill>
                <a:srgbClr val="636EFA"/>
              </a:solidFill>
            </a:endParaRPr>
          </a:p>
        </p:txBody>
      </p:sp>
      <p:sp>
        <p:nvSpPr>
          <p:cNvPr id="13" name="Rectangle 12">
            <a:extLst>
              <a:ext uri="{FF2B5EF4-FFF2-40B4-BE49-F238E27FC236}">
                <a16:creationId xmlns:a16="http://schemas.microsoft.com/office/drawing/2014/main" id="{07A8ADCC-F7F5-49E7-B962-1D0DD3DDF05F}"/>
              </a:ext>
            </a:extLst>
          </p:cNvPr>
          <p:cNvSpPr/>
          <p:nvPr/>
        </p:nvSpPr>
        <p:spPr>
          <a:xfrm>
            <a:off x="6307435" y="2020030"/>
            <a:ext cx="5155353" cy="2599448"/>
          </a:xfrm>
          <a:prstGeom prst="rect">
            <a:avLst/>
          </a:prstGeom>
          <a:noFill/>
          <a:ln w="38100">
            <a:solidFill>
              <a:srgbClr val="00CC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dirty="0">
              <a:solidFill>
                <a:srgbClr val="636EFA"/>
              </a:solidFill>
            </a:endParaRPr>
          </a:p>
        </p:txBody>
      </p:sp>
      <p:sp>
        <p:nvSpPr>
          <p:cNvPr id="15" name="Rectangle 14">
            <a:extLst>
              <a:ext uri="{FF2B5EF4-FFF2-40B4-BE49-F238E27FC236}">
                <a16:creationId xmlns:a16="http://schemas.microsoft.com/office/drawing/2014/main" id="{71D3EA98-F2FD-4C77-92CA-A991DC67E9D4}"/>
              </a:ext>
            </a:extLst>
          </p:cNvPr>
          <p:cNvSpPr/>
          <p:nvPr/>
        </p:nvSpPr>
        <p:spPr>
          <a:xfrm>
            <a:off x="1844040" y="5088631"/>
            <a:ext cx="2880360" cy="245469"/>
          </a:xfrm>
          <a:prstGeom prst="rect">
            <a:avLst/>
          </a:prstGeom>
          <a:solidFill>
            <a:schemeClr val="bg1"/>
          </a:solidFill>
          <a:ln w="254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lumMod val="75000"/>
                    <a:lumOff val="25000"/>
                  </a:schemeClr>
                </a:solidFill>
              </a:rPr>
              <a:t>Fraction of land planted</a:t>
            </a:r>
            <a:endParaRPr lang="en-AT" sz="1400" i="1" dirty="0">
              <a:solidFill>
                <a:schemeClr val="tx1">
                  <a:lumMod val="75000"/>
                  <a:lumOff val="25000"/>
                </a:schemeClr>
              </a:solidFill>
            </a:endParaRPr>
          </a:p>
        </p:txBody>
      </p:sp>
      <p:sp>
        <p:nvSpPr>
          <p:cNvPr id="16" name="Rectangle 15">
            <a:extLst>
              <a:ext uri="{FF2B5EF4-FFF2-40B4-BE49-F238E27FC236}">
                <a16:creationId xmlns:a16="http://schemas.microsoft.com/office/drawing/2014/main" id="{64D4033E-A468-4ED5-8B2D-4FD2D1456A6E}"/>
              </a:ext>
            </a:extLst>
          </p:cNvPr>
          <p:cNvSpPr/>
          <p:nvPr/>
        </p:nvSpPr>
        <p:spPr>
          <a:xfrm>
            <a:off x="7462517" y="5088631"/>
            <a:ext cx="2880360" cy="245469"/>
          </a:xfrm>
          <a:prstGeom prst="rect">
            <a:avLst/>
          </a:prstGeom>
          <a:solidFill>
            <a:schemeClr val="bg1"/>
          </a:solidFill>
          <a:ln w="254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i="1" dirty="0">
                <a:solidFill>
                  <a:schemeClr val="tx1">
                    <a:lumMod val="75000"/>
                    <a:lumOff val="25000"/>
                  </a:schemeClr>
                </a:solidFill>
              </a:rPr>
              <a:t>Fraction of land planted</a:t>
            </a:r>
            <a:endParaRPr lang="en-AT" sz="1400" i="1" dirty="0">
              <a:solidFill>
                <a:schemeClr val="tx1">
                  <a:lumMod val="75000"/>
                  <a:lumOff val="25000"/>
                </a:schemeClr>
              </a:solidFill>
            </a:endParaRPr>
          </a:p>
        </p:txBody>
      </p:sp>
      <p:sp>
        <p:nvSpPr>
          <p:cNvPr id="17" name="Rectangle 16">
            <a:extLst>
              <a:ext uri="{FF2B5EF4-FFF2-40B4-BE49-F238E27FC236}">
                <a16:creationId xmlns:a16="http://schemas.microsoft.com/office/drawing/2014/main" id="{A630D3DF-E87A-4C1E-A129-60B135EB55C7}"/>
              </a:ext>
            </a:extLst>
          </p:cNvPr>
          <p:cNvSpPr/>
          <p:nvPr/>
        </p:nvSpPr>
        <p:spPr>
          <a:xfrm>
            <a:off x="3518323" y="750056"/>
            <a:ext cx="5155354" cy="450608"/>
          </a:xfrm>
          <a:prstGeom prst="rect">
            <a:avLst/>
          </a:prstGeom>
          <a:noFill/>
          <a:ln w="38100">
            <a:solidFill>
              <a:srgbClr val="A7101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A71016"/>
                </a:solidFill>
              </a:rPr>
              <a:t>Sorghum</a:t>
            </a:r>
            <a:endParaRPr lang="en-AT" dirty="0">
              <a:solidFill>
                <a:srgbClr val="A71016"/>
              </a:solidFill>
            </a:endParaRPr>
          </a:p>
        </p:txBody>
      </p:sp>
      <p:sp>
        <p:nvSpPr>
          <p:cNvPr id="18" name="Rectangle 17">
            <a:extLst>
              <a:ext uri="{FF2B5EF4-FFF2-40B4-BE49-F238E27FC236}">
                <a16:creationId xmlns:a16="http://schemas.microsoft.com/office/drawing/2014/main" id="{9B30DB47-966A-447D-9972-AB89E7598596}"/>
              </a:ext>
            </a:extLst>
          </p:cNvPr>
          <p:cNvSpPr/>
          <p:nvPr/>
        </p:nvSpPr>
        <p:spPr>
          <a:xfrm>
            <a:off x="1844040" y="1611261"/>
            <a:ext cx="2710375" cy="317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9" name="Rectangle 18">
            <a:extLst>
              <a:ext uri="{FF2B5EF4-FFF2-40B4-BE49-F238E27FC236}">
                <a16:creationId xmlns:a16="http://schemas.microsoft.com/office/drawing/2014/main" id="{B8C7524B-B2E6-433D-B44F-BAAE1F3079DE}"/>
              </a:ext>
            </a:extLst>
          </p:cNvPr>
          <p:cNvSpPr/>
          <p:nvPr/>
        </p:nvSpPr>
        <p:spPr>
          <a:xfrm>
            <a:off x="7547509" y="1631472"/>
            <a:ext cx="2710375" cy="317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8200802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17CDA24-35F8-4540-8C52-3096D6D949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50280" y="0"/>
            <a:ext cx="9144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Connector 39">
            <a:extLst>
              <a:ext uri="{FF2B5EF4-FFF2-40B4-BE49-F238E27FC236}">
                <a16:creationId xmlns:a16="http://schemas.microsoft.com/office/drawing/2014/main" id="{7FE6C9B3-8181-4D52-8D07-601E83BAE000}"/>
              </a:ext>
            </a:extLst>
          </p:cNvPr>
          <p:cNvCxnSpPr>
            <a:cxnSpLocks/>
          </p:cNvCxnSpPr>
          <p:nvPr/>
        </p:nvCxnSpPr>
        <p:spPr>
          <a:xfrm flipH="1" flipV="1">
            <a:off x="6079310" y="-28577"/>
            <a:ext cx="16689" cy="3411855"/>
          </a:xfrm>
          <a:prstGeom prst="line">
            <a:avLst/>
          </a:prstGeom>
          <a:ln w="127000">
            <a:solidFill>
              <a:srgbClr val="636EFA"/>
            </a:solidFill>
          </a:ln>
        </p:spPr>
        <p:style>
          <a:lnRef idx="1">
            <a:schemeClr val="accent1"/>
          </a:lnRef>
          <a:fillRef idx="0">
            <a:schemeClr val="accent1"/>
          </a:fillRef>
          <a:effectRef idx="0">
            <a:schemeClr val="accent1"/>
          </a:effectRef>
          <a:fontRef idx="minor">
            <a:schemeClr val="tx1"/>
          </a:fontRef>
        </p:style>
      </p:cxnSp>
      <p:sp>
        <p:nvSpPr>
          <p:cNvPr id="31" name="Rectangle 22">
            <a:extLst>
              <a:ext uri="{FF2B5EF4-FFF2-40B4-BE49-F238E27FC236}">
                <a16:creationId xmlns:a16="http://schemas.microsoft.com/office/drawing/2014/main" id="{8658BFE0-4E65-4174-9C75-687C94E882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A75DFED-A0C1-4A83-BE1D-0271C1826E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5520" y="3383280"/>
            <a:ext cx="6126480" cy="9144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4A9007F9-905C-48FE-8533-93AE5CFC170B}"/>
              </a:ext>
            </a:extLst>
          </p:cNvPr>
          <p:cNvSpPr/>
          <p:nvPr/>
        </p:nvSpPr>
        <p:spPr>
          <a:xfrm>
            <a:off x="5554979" y="746760"/>
            <a:ext cx="1082041" cy="1965960"/>
          </a:xfrm>
          <a:prstGeom prst="rect">
            <a:avLst/>
          </a:prstGeom>
          <a:solidFill>
            <a:schemeClr val="bg1"/>
          </a:solidFill>
          <a:ln w="50800">
            <a:solidFill>
              <a:srgbClr val="636E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636EFA"/>
                </a:solidFill>
              </a:rPr>
              <a:t>Irrigated</a:t>
            </a:r>
            <a:endParaRPr lang="en-AT" sz="1600" dirty="0">
              <a:solidFill>
                <a:srgbClr val="636EFA"/>
              </a:solidFill>
            </a:endParaRPr>
          </a:p>
        </p:txBody>
      </p:sp>
      <p:cxnSp>
        <p:nvCxnSpPr>
          <p:cNvPr id="41" name="Straight Connector 40">
            <a:extLst>
              <a:ext uri="{FF2B5EF4-FFF2-40B4-BE49-F238E27FC236}">
                <a16:creationId xmlns:a16="http://schemas.microsoft.com/office/drawing/2014/main" id="{B04FAC67-96F4-4F13-9CAB-73B10F9BBEDF}"/>
              </a:ext>
            </a:extLst>
          </p:cNvPr>
          <p:cNvCxnSpPr>
            <a:cxnSpLocks/>
          </p:cNvCxnSpPr>
          <p:nvPr/>
        </p:nvCxnSpPr>
        <p:spPr>
          <a:xfrm flipH="1" flipV="1">
            <a:off x="6095999" y="3474720"/>
            <a:ext cx="7165" cy="3383282"/>
          </a:xfrm>
          <a:prstGeom prst="line">
            <a:avLst/>
          </a:prstGeom>
          <a:ln w="127000">
            <a:solidFill>
              <a:srgbClr val="00CC96"/>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57D78F1F-5A88-4C0D-8F6B-1277AB66DAD2}"/>
              </a:ext>
            </a:extLst>
          </p:cNvPr>
          <p:cNvCxnSpPr>
            <a:cxnSpLocks/>
          </p:cNvCxnSpPr>
          <p:nvPr/>
        </p:nvCxnSpPr>
        <p:spPr>
          <a:xfrm flipV="1">
            <a:off x="6095999" y="3428998"/>
            <a:ext cx="6359237" cy="1"/>
          </a:xfrm>
          <a:prstGeom prst="line">
            <a:avLst/>
          </a:prstGeom>
          <a:ln w="127000">
            <a:solidFill>
              <a:srgbClr val="A71016"/>
            </a:solidFill>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6BE37B12-CC1E-4E2E-9421-50DC852F06FE}"/>
              </a:ext>
            </a:extLst>
          </p:cNvPr>
          <p:cNvSpPr/>
          <p:nvPr/>
        </p:nvSpPr>
        <p:spPr>
          <a:xfrm>
            <a:off x="5554980" y="4034276"/>
            <a:ext cx="1082040" cy="2076964"/>
          </a:xfrm>
          <a:prstGeom prst="rect">
            <a:avLst/>
          </a:prstGeom>
          <a:solidFill>
            <a:schemeClr val="bg1"/>
          </a:solidFill>
          <a:ln w="50800">
            <a:solidFill>
              <a:srgbClr val="00CC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00CC96"/>
                </a:solidFill>
              </a:rPr>
              <a:t>Non-Irrigated</a:t>
            </a:r>
            <a:endParaRPr lang="en-AT" sz="1600" dirty="0">
              <a:solidFill>
                <a:srgbClr val="00CC96"/>
              </a:solidFill>
            </a:endParaRPr>
          </a:p>
        </p:txBody>
      </p:sp>
      <p:cxnSp>
        <p:nvCxnSpPr>
          <p:cNvPr id="47" name="Straight Connector 46">
            <a:extLst>
              <a:ext uri="{FF2B5EF4-FFF2-40B4-BE49-F238E27FC236}">
                <a16:creationId xmlns:a16="http://schemas.microsoft.com/office/drawing/2014/main" id="{A514C790-66D1-405C-827F-B82E95535B56}"/>
              </a:ext>
            </a:extLst>
          </p:cNvPr>
          <p:cNvCxnSpPr>
            <a:cxnSpLocks/>
          </p:cNvCxnSpPr>
          <p:nvPr/>
        </p:nvCxnSpPr>
        <p:spPr>
          <a:xfrm flipV="1">
            <a:off x="-200891" y="3426376"/>
            <a:ext cx="6296890" cy="2094"/>
          </a:xfrm>
          <a:prstGeom prst="line">
            <a:avLst/>
          </a:prstGeom>
          <a:ln w="127000">
            <a:solidFill>
              <a:srgbClr val="CF2590"/>
            </a:solidFill>
          </a:ln>
        </p:spPr>
        <p:style>
          <a:lnRef idx="1">
            <a:schemeClr val="accent1"/>
          </a:lnRef>
          <a:fillRef idx="0">
            <a:schemeClr val="accent1"/>
          </a:fillRef>
          <a:effectRef idx="0">
            <a:schemeClr val="accent1"/>
          </a:effectRef>
          <a:fontRef idx="minor">
            <a:schemeClr val="tx1"/>
          </a:fontRef>
        </p:style>
      </p:cxnSp>
      <p:pic>
        <p:nvPicPr>
          <p:cNvPr id="49" name="Picture 48" descr="A screenshot of a cell phone&#10;&#10;Description automatically generated">
            <a:extLst>
              <a:ext uri="{FF2B5EF4-FFF2-40B4-BE49-F238E27FC236}">
                <a16:creationId xmlns:a16="http://schemas.microsoft.com/office/drawing/2014/main" id="{15A3A8EE-B794-40CC-B07A-8F2D931CD9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96338" y="520525"/>
            <a:ext cx="3982027" cy="2687868"/>
          </a:xfrm>
          <a:prstGeom prst="rect">
            <a:avLst/>
          </a:prstGeom>
        </p:spPr>
      </p:pic>
      <p:pic>
        <p:nvPicPr>
          <p:cNvPr id="50" name="Picture 49" descr="A screenshot of a cell phone&#10;&#10;Description automatically generated">
            <a:extLst>
              <a:ext uri="{FF2B5EF4-FFF2-40B4-BE49-F238E27FC236}">
                <a16:creationId xmlns:a16="http://schemas.microsoft.com/office/drawing/2014/main" id="{C5DF4485-A0D5-4D2C-8121-841C04688C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337" y="3649606"/>
            <a:ext cx="3982028" cy="2687869"/>
          </a:xfrm>
          <a:prstGeom prst="rect">
            <a:avLst/>
          </a:prstGeom>
        </p:spPr>
      </p:pic>
      <p:pic>
        <p:nvPicPr>
          <p:cNvPr id="51" name="Picture 50">
            <a:extLst>
              <a:ext uri="{FF2B5EF4-FFF2-40B4-BE49-F238E27FC236}">
                <a16:creationId xmlns:a16="http://schemas.microsoft.com/office/drawing/2014/main" id="{7966DEBF-2F53-4B5C-9CF2-E0B691166CF8}"/>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a:off x="7013635" y="520525"/>
            <a:ext cx="3982027" cy="2683739"/>
          </a:xfrm>
          <a:prstGeom prst="rect">
            <a:avLst/>
          </a:prstGeom>
        </p:spPr>
      </p:pic>
      <p:pic>
        <p:nvPicPr>
          <p:cNvPr id="52" name="Picture 51">
            <a:extLst>
              <a:ext uri="{FF2B5EF4-FFF2-40B4-BE49-F238E27FC236}">
                <a16:creationId xmlns:a16="http://schemas.microsoft.com/office/drawing/2014/main" id="{0E33A978-76D4-418E-A4E6-FCFA3FAE784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7013635" y="3730888"/>
            <a:ext cx="3982028" cy="2683740"/>
          </a:xfrm>
          <a:prstGeom prst="rect">
            <a:avLst/>
          </a:prstGeom>
        </p:spPr>
      </p:pic>
      <p:sp>
        <p:nvSpPr>
          <p:cNvPr id="57" name="Rectangle 56">
            <a:extLst>
              <a:ext uri="{FF2B5EF4-FFF2-40B4-BE49-F238E27FC236}">
                <a16:creationId xmlns:a16="http://schemas.microsoft.com/office/drawing/2014/main" id="{3970B67C-701C-41FB-A090-ADCDA481CDCD}"/>
              </a:ext>
            </a:extLst>
          </p:cNvPr>
          <p:cNvSpPr/>
          <p:nvPr/>
        </p:nvSpPr>
        <p:spPr>
          <a:xfrm>
            <a:off x="1898903" y="3295948"/>
            <a:ext cx="2328673" cy="260856"/>
          </a:xfrm>
          <a:prstGeom prst="rect">
            <a:avLst/>
          </a:prstGeom>
          <a:solidFill>
            <a:schemeClr val="bg1"/>
          </a:solidFill>
          <a:ln w="28575">
            <a:solidFill>
              <a:srgbClr val="CF25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CF2590"/>
                </a:solidFill>
              </a:rPr>
              <a:t>Sugarcane, v. pre-s</a:t>
            </a:r>
            <a:endParaRPr lang="en-AT" sz="1400" dirty="0">
              <a:solidFill>
                <a:srgbClr val="CF2590"/>
              </a:solidFill>
            </a:endParaRPr>
          </a:p>
        </p:txBody>
      </p:sp>
      <p:sp>
        <p:nvSpPr>
          <p:cNvPr id="58" name="Rectangle 57">
            <a:extLst>
              <a:ext uri="{FF2B5EF4-FFF2-40B4-BE49-F238E27FC236}">
                <a16:creationId xmlns:a16="http://schemas.microsoft.com/office/drawing/2014/main" id="{C0651D47-88BE-478F-87ED-F76111E75D87}"/>
              </a:ext>
            </a:extLst>
          </p:cNvPr>
          <p:cNvSpPr/>
          <p:nvPr/>
        </p:nvSpPr>
        <p:spPr>
          <a:xfrm>
            <a:off x="7840311" y="3295948"/>
            <a:ext cx="2328673" cy="260856"/>
          </a:xfrm>
          <a:prstGeom prst="rect">
            <a:avLst/>
          </a:prstGeom>
          <a:solidFill>
            <a:schemeClr val="bg1"/>
          </a:solidFill>
          <a:ln w="28575">
            <a:solidFill>
              <a:srgbClr val="A7101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A71016"/>
                </a:solidFill>
              </a:rPr>
              <a:t>Sorghum</a:t>
            </a:r>
            <a:endParaRPr lang="en-AT" sz="1400" dirty="0">
              <a:solidFill>
                <a:srgbClr val="A71016"/>
              </a:solidFill>
            </a:endParaRPr>
          </a:p>
        </p:txBody>
      </p:sp>
      <p:sp>
        <p:nvSpPr>
          <p:cNvPr id="59" name="Rectangle 58">
            <a:extLst>
              <a:ext uri="{FF2B5EF4-FFF2-40B4-BE49-F238E27FC236}">
                <a16:creationId xmlns:a16="http://schemas.microsoft.com/office/drawing/2014/main" id="{8770E020-869E-48D0-8D78-5F0499876791}"/>
              </a:ext>
            </a:extLst>
          </p:cNvPr>
          <p:cNvSpPr/>
          <p:nvPr/>
        </p:nvSpPr>
        <p:spPr>
          <a:xfrm>
            <a:off x="1708051" y="427723"/>
            <a:ext cx="2710375" cy="317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60" name="Rectangle 59">
            <a:extLst>
              <a:ext uri="{FF2B5EF4-FFF2-40B4-BE49-F238E27FC236}">
                <a16:creationId xmlns:a16="http://schemas.microsoft.com/office/drawing/2014/main" id="{610689A4-6806-4152-B420-776A324C8517}"/>
              </a:ext>
            </a:extLst>
          </p:cNvPr>
          <p:cNvSpPr/>
          <p:nvPr/>
        </p:nvSpPr>
        <p:spPr>
          <a:xfrm>
            <a:off x="7458609" y="427722"/>
            <a:ext cx="2710375" cy="317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61" name="Rectangle 60">
            <a:extLst>
              <a:ext uri="{FF2B5EF4-FFF2-40B4-BE49-F238E27FC236}">
                <a16:creationId xmlns:a16="http://schemas.microsoft.com/office/drawing/2014/main" id="{06D008E7-D24B-4CEE-BADB-4EC67ABE9A0B}"/>
              </a:ext>
            </a:extLst>
          </p:cNvPr>
          <p:cNvSpPr/>
          <p:nvPr/>
        </p:nvSpPr>
        <p:spPr>
          <a:xfrm>
            <a:off x="1594480" y="3644136"/>
            <a:ext cx="2710375" cy="23773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62" name="Rectangle 61">
            <a:extLst>
              <a:ext uri="{FF2B5EF4-FFF2-40B4-BE49-F238E27FC236}">
                <a16:creationId xmlns:a16="http://schemas.microsoft.com/office/drawing/2014/main" id="{C6775A29-D32E-4C61-8542-E5B1196ACA6B}"/>
              </a:ext>
            </a:extLst>
          </p:cNvPr>
          <p:cNvSpPr/>
          <p:nvPr/>
        </p:nvSpPr>
        <p:spPr>
          <a:xfrm>
            <a:off x="7729024" y="3654358"/>
            <a:ext cx="2710375" cy="317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4195911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groundnut_Irr_1fpm_1_24_025max" descr="A screenshot of a social media post&#10;&#10;Description automatically generated">
            <a:hlinkClick r:id="" action="ppaction://media"/>
            <a:extLst>
              <a:ext uri="{FF2B5EF4-FFF2-40B4-BE49-F238E27FC236}">
                <a16:creationId xmlns:a16="http://schemas.microsoft.com/office/drawing/2014/main" id="{8BC987B0-B7B2-488D-9F4C-ACB663C70612}"/>
              </a:ext>
            </a:extLst>
          </p:cNvPr>
          <p:cNvPicPr>
            <a:picLocks noChangeAspect="1"/>
          </p:cNvPicPr>
          <p:nvPr>
            <a:videoFile r:link="rId2"/>
            <p:extLst>
              <p:ext uri="{DAA4B4D4-6D71-4841-9C94-3DE7FCFB9230}">
                <p14:media xmlns:p14="http://schemas.microsoft.com/office/powerpoint/2010/main" r:embed="rId1"/>
              </p:ext>
            </p:extLst>
          </p:nvPr>
        </p:nvPicPr>
        <p:blipFill>
          <a:blip r:embed="rId19"/>
          <a:stretch>
            <a:fillRect/>
          </a:stretch>
        </p:blipFill>
        <p:spPr>
          <a:xfrm>
            <a:off x="-616454" y="751730"/>
            <a:ext cx="12883535" cy="8537999"/>
          </a:xfrm>
          <a:prstGeom prst="rect">
            <a:avLst/>
          </a:prstGeom>
        </p:spPr>
      </p:pic>
      <p:sp>
        <p:nvSpPr>
          <p:cNvPr id="26" name="Rectangle 25">
            <a:extLst>
              <a:ext uri="{FF2B5EF4-FFF2-40B4-BE49-F238E27FC236}">
                <a16:creationId xmlns:a16="http://schemas.microsoft.com/office/drawing/2014/main" id="{420798B8-F642-4364-9A8F-FB911C5CC95D}"/>
              </a:ext>
            </a:extLst>
          </p:cNvPr>
          <p:cNvSpPr/>
          <p:nvPr/>
        </p:nvSpPr>
        <p:spPr>
          <a:xfrm>
            <a:off x="-92457" y="1528884"/>
            <a:ext cx="12883535" cy="656492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pic>
        <p:nvPicPr>
          <p:cNvPr id="2" name="groundnut_Irr_1fpm_1_24_025max" descr="A screenshot of a social media post&#10;&#10;Description automatically generated">
            <a:hlinkClick r:id="" action="ppaction://media"/>
            <a:extLst>
              <a:ext uri="{FF2B5EF4-FFF2-40B4-BE49-F238E27FC236}">
                <a16:creationId xmlns:a16="http://schemas.microsoft.com/office/drawing/2014/main" id="{023C0DBF-E526-4CC5-9E4C-B8EBF44A52E2}"/>
              </a:ext>
            </a:extLst>
          </p:cNvPr>
          <p:cNvPicPr>
            <a:picLocks noChangeAspect="1"/>
          </p:cNvPicPr>
          <p:nvPr>
            <a:videoFile r:link="rId2"/>
            <p:extLst>
              <p:ext uri="{DAA4B4D4-6D71-4841-9C94-3DE7FCFB9230}">
                <p14:media xmlns:p14="http://schemas.microsoft.com/office/powerpoint/2010/main" r:embed="rId1"/>
              </p:ext>
            </p:extLst>
          </p:nvPr>
        </p:nvPicPr>
        <p:blipFill>
          <a:blip r:embed="rId19"/>
          <a:stretch>
            <a:fillRect/>
          </a:stretch>
        </p:blipFill>
        <p:spPr>
          <a:xfrm>
            <a:off x="6136598" y="1790700"/>
            <a:ext cx="2405063" cy="1593850"/>
          </a:xfrm>
          <a:prstGeom prst="rect">
            <a:avLst/>
          </a:prstGeom>
        </p:spPr>
      </p:pic>
      <p:pic>
        <p:nvPicPr>
          <p:cNvPr id="3" name="groundnut_nonIrr_1fpm_1_24_025max" descr="A screenshot of a social media post&#10;&#10;Description automatically generated">
            <a:hlinkClick r:id="" action="ppaction://media"/>
            <a:extLst>
              <a:ext uri="{FF2B5EF4-FFF2-40B4-BE49-F238E27FC236}">
                <a16:creationId xmlns:a16="http://schemas.microsoft.com/office/drawing/2014/main" id="{3C7E05C2-BD1A-4E07-9CF0-5685279B2B96}"/>
              </a:ext>
            </a:extLst>
          </p:cNvPr>
          <p:cNvPicPr>
            <a:picLocks noChangeAspect="1"/>
          </p:cNvPicPr>
          <p:nvPr>
            <a:videoFile r:link="rId4"/>
            <p:extLst>
              <p:ext uri="{DAA4B4D4-6D71-4841-9C94-3DE7FCFB9230}">
                <p14:media xmlns:p14="http://schemas.microsoft.com/office/powerpoint/2010/main" r:embed="rId3"/>
              </p:ext>
            </p:extLst>
          </p:nvPr>
        </p:nvPicPr>
        <p:blipFill>
          <a:blip r:embed="rId20"/>
          <a:stretch>
            <a:fillRect/>
          </a:stretch>
        </p:blipFill>
        <p:spPr>
          <a:xfrm>
            <a:off x="6136598" y="3467100"/>
            <a:ext cx="2405063" cy="1593850"/>
          </a:xfrm>
          <a:prstGeom prst="rect">
            <a:avLst/>
          </a:prstGeom>
        </p:spPr>
      </p:pic>
      <p:pic>
        <p:nvPicPr>
          <p:cNvPr id="4" name="sorghum_Irr_1fpm_1_24_025max" descr="A screenshot of a social media post&#10;&#10;Description automatically generated">
            <a:hlinkClick r:id="" action="ppaction://media"/>
            <a:extLst>
              <a:ext uri="{FF2B5EF4-FFF2-40B4-BE49-F238E27FC236}">
                <a16:creationId xmlns:a16="http://schemas.microsoft.com/office/drawing/2014/main" id="{7A3F08EA-2A16-4940-AEF0-11FB2F25A4BD}"/>
              </a:ext>
            </a:extLst>
          </p:cNvPr>
          <p:cNvPicPr>
            <a:picLocks noChangeAspect="1"/>
          </p:cNvPicPr>
          <p:nvPr>
            <a:videoFile r:link="rId6"/>
            <p:extLst>
              <p:ext uri="{DAA4B4D4-6D71-4841-9C94-3DE7FCFB9230}">
                <p14:media xmlns:p14="http://schemas.microsoft.com/office/powerpoint/2010/main" r:embed="rId5"/>
              </p:ext>
            </p:extLst>
          </p:nvPr>
        </p:nvPicPr>
        <p:blipFill>
          <a:blip r:embed="rId21"/>
          <a:stretch>
            <a:fillRect/>
          </a:stretch>
        </p:blipFill>
        <p:spPr>
          <a:xfrm>
            <a:off x="3649663" y="1790700"/>
            <a:ext cx="2405063" cy="1593850"/>
          </a:xfrm>
          <a:prstGeom prst="rect">
            <a:avLst/>
          </a:prstGeom>
        </p:spPr>
      </p:pic>
      <p:pic>
        <p:nvPicPr>
          <p:cNvPr id="5" name="sorghum_nonIrr_1fpm_1_24_025max" descr="A screenshot of a social media post&#10;&#10;Description automatically generated">
            <a:hlinkClick r:id="" action="ppaction://media"/>
            <a:extLst>
              <a:ext uri="{FF2B5EF4-FFF2-40B4-BE49-F238E27FC236}">
                <a16:creationId xmlns:a16="http://schemas.microsoft.com/office/drawing/2014/main" id="{566CD74E-5BA4-45C2-839E-087E561EF726}"/>
              </a:ext>
            </a:extLst>
          </p:cNvPr>
          <p:cNvPicPr>
            <a:picLocks noChangeAspect="1"/>
          </p:cNvPicPr>
          <p:nvPr>
            <a:videoFile r:link="rId8"/>
            <p:extLst>
              <p:ext uri="{DAA4B4D4-6D71-4841-9C94-3DE7FCFB9230}">
                <p14:media xmlns:p14="http://schemas.microsoft.com/office/powerpoint/2010/main" r:embed="rId7"/>
              </p:ext>
            </p:extLst>
          </p:nvPr>
        </p:nvPicPr>
        <p:blipFill>
          <a:blip r:embed="rId22"/>
          <a:stretch>
            <a:fillRect/>
          </a:stretch>
        </p:blipFill>
        <p:spPr>
          <a:xfrm>
            <a:off x="3649663" y="3467100"/>
            <a:ext cx="2405063" cy="1593850"/>
          </a:xfrm>
          <a:prstGeom prst="rect">
            <a:avLst/>
          </a:prstGeom>
        </p:spPr>
      </p:pic>
      <p:pic>
        <p:nvPicPr>
          <p:cNvPr id="6" name="sugar2_Irr_1fpm_1_24_025max" descr="A screenshot of a social media post&#10;&#10;Description automatically generated">
            <a:hlinkClick r:id="" action="ppaction://media"/>
            <a:extLst>
              <a:ext uri="{FF2B5EF4-FFF2-40B4-BE49-F238E27FC236}">
                <a16:creationId xmlns:a16="http://schemas.microsoft.com/office/drawing/2014/main" id="{821D5D8B-EA01-4B5B-B7B7-3EA7ED27D562}"/>
              </a:ext>
            </a:extLst>
          </p:cNvPr>
          <p:cNvPicPr>
            <a:picLocks noChangeAspect="1"/>
          </p:cNvPicPr>
          <p:nvPr>
            <a:videoFile r:link="rId10"/>
            <p:extLst>
              <p:ext uri="{DAA4B4D4-6D71-4841-9C94-3DE7FCFB9230}">
                <p14:media xmlns:p14="http://schemas.microsoft.com/office/powerpoint/2010/main" r:embed="rId9"/>
              </p:ext>
            </p:extLst>
          </p:nvPr>
        </p:nvPicPr>
        <p:blipFill>
          <a:blip r:embed="rId23"/>
          <a:stretch>
            <a:fillRect/>
          </a:stretch>
        </p:blipFill>
        <p:spPr>
          <a:xfrm>
            <a:off x="1162049" y="1790700"/>
            <a:ext cx="2405063" cy="1593850"/>
          </a:xfrm>
          <a:prstGeom prst="rect">
            <a:avLst/>
          </a:prstGeom>
        </p:spPr>
      </p:pic>
      <p:pic>
        <p:nvPicPr>
          <p:cNvPr id="7" name="sugar2_nonIrr_1fpm_1_24_025max" descr="A screenshot of a social media post&#10;&#10;Description automatically generated">
            <a:hlinkClick r:id="" action="ppaction://media"/>
            <a:extLst>
              <a:ext uri="{FF2B5EF4-FFF2-40B4-BE49-F238E27FC236}">
                <a16:creationId xmlns:a16="http://schemas.microsoft.com/office/drawing/2014/main" id="{DA3DFDA2-B674-4B53-8484-047553C9C2AC}"/>
              </a:ext>
            </a:extLst>
          </p:cNvPr>
          <p:cNvPicPr>
            <a:picLocks noChangeAspect="1"/>
          </p:cNvPicPr>
          <p:nvPr>
            <a:videoFile r:link="rId12"/>
            <p:extLst>
              <p:ext uri="{DAA4B4D4-6D71-4841-9C94-3DE7FCFB9230}">
                <p14:media xmlns:p14="http://schemas.microsoft.com/office/powerpoint/2010/main" r:embed="rId11"/>
              </p:ext>
            </p:extLst>
          </p:nvPr>
        </p:nvPicPr>
        <p:blipFill>
          <a:blip r:embed="rId24"/>
          <a:stretch>
            <a:fillRect/>
          </a:stretch>
        </p:blipFill>
        <p:spPr>
          <a:xfrm>
            <a:off x="1162049" y="3467100"/>
            <a:ext cx="2405063" cy="1593850"/>
          </a:xfrm>
          <a:prstGeom prst="rect">
            <a:avLst/>
          </a:prstGeom>
        </p:spPr>
      </p:pic>
      <p:pic>
        <p:nvPicPr>
          <p:cNvPr id="8" name="wheat_Irr_1fpm_1_24_025max" descr="A screenshot of a social media post&#10;&#10;Description automatically generated">
            <a:hlinkClick r:id="" action="ppaction://media"/>
            <a:extLst>
              <a:ext uri="{FF2B5EF4-FFF2-40B4-BE49-F238E27FC236}">
                <a16:creationId xmlns:a16="http://schemas.microsoft.com/office/drawing/2014/main" id="{62EAC279-246D-4A60-AA1C-265A78FFA11F}"/>
              </a:ext>
            </a:extLst>
          </p:cNvPr>
          <p:cNvPicPr>
            <a:picLocks noChangeAspect="1"/>
          </p:cNvPicPr>
          <p:nvPr>
            <a:videoFile r:link="rId14"/>
            <p:extLst>
              <p:ext uri="{DAA4B4D4-6D71-4841-9C94-3DE7FCFB9230}">
                <p14:media xmlns:p14="http://schemas.microsoft.com/office/powerpoint/2010/main" r:embed="rId13"/>
              </p:ext>
            </p:extLst>
          </p:nvPr>
        </p:nvPicPr>
        <p:blipFill>
          <a:blip r:embed="rId25"/>
          <a:stretch>
            <a:fillRect/>
          </a:stretch>
        </p:blipFill>
        <p:spPr>
          <a:xfrm>
            <a:off x="8624888" y="1790700"/>
            <a:ext cx="2405063" cy="1593850"/>
          </a:xfrm>
          <a:prstGeom prst="rect">
            <a:avLst/>
          </a:prstGeom>
        </p:spPr>
      </p:pic>
      <p:pic>
        <p:nvPicPr>
          <p:cNvPr id="9" name="wheat_nonIrr_1fpm_1_24_025max" descr="A screenshot of a social media post&#10;&#10;Description automatically generated">
            <a:hlinkClick r:id="" action="ppaction://media"/>
            <a:extLst>
              <a:ext uri="{FF2B5EF4-FFF2-40B4-BE49-F238E27FC236}">
                <a16:creationId xmlns:a16="http://schemas.microsoft.com/office/drawing/2014/main" id="{9D8990B5-34BA-45FF-B183-65086CD2F9C8}"/>
              </a:ext>
            </a:extLst>
          </p:cNvPr>
          <p:cNvPicPr>
            <a:picLocks noChangeAspect="1"/>
          </p:cNvPicPr>
          <p:nvPr>
            <a:videoFile r:link="rId16"/>
            <p:extLst>
              <p:ext uri="{DAA4B4D4-6D71-4841-9C94-3DE7FCFB9230}">
                <p14:media xmlns:p14="http://schemas.microsoft.com/office/powerpoint/2010/main" r:embed="rId15"/>
              </p:ext>
            </p:extLst>
          </p:nvPr>
        </p:nvPicPr>
        <p:blipFill>
          <a:blip r:embed="rId26"/>
          <a:stretch>
            <a:fillRect/>
          </a:stretch>
        </p:blipFill>
        <p:spPr>
          <a:xfrm>
            <a:off x="8624888" y="3467100"/>
            <a:ext cx="2405063" cy="1593850"/>
          </a:xfrm>
          <a:prstGeom prst="rect">
            <a:avLst/>
          </a:prstGeom>
        </p:spPr>
      </p:pic>
      <p:sp>
        <p:nvSpPr>
          <p:cNvPr id="10" name="Rectangle 9">
            <a:extLst>
              <a:ext uri="{FF2B5EF4-FFF2-40B4-BE49-F238E27FC236}">
                <a16:creationId xmlns:a16="http://schemas.microsoft.com/office/drawing/2014/main" id="{98B3C746-F5B5-45BB-AE4A-5A2A3760CAE6}"/>
              </a:ext>
            </a:extLst>
          </p:cNvPr>
          <p:cNvSpPr/>
          <p:nvPr/>
        </p:nvSpPr>
        <p:spPr>
          <a:xfrm>
            <a:off x="1162048" y="5391149"/>
            <a:ext cx="9867903" cy="501651"/>
          </a:xfrm>
          <a:prstGeom prst="rect">
            <a:avLst/>
          </a:prstGeom>
          <a:solidFill>
            <a:schemeClr val="bg1"/>
          </a:solidFill>
          <a:ln w="50800">
            <a:solidFill>
              <a:srgbClr val="00CC9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00CC96"/>
                </a:solidFill>
              </a:rPr>
              <a:t>Non-Irrigated</a:t>
            </a:r>
            <a:endParaRPr lang="en-AT" sz="1600" dirty="0">
              <a:solidFill>
                <a:srgbClr val="00CC96"/>
              </a:solidFill>
            </a:endParaRPr>
          </a:p>
        </p:txBody>
      </p:sp>
      <p:sp>
        <p:nvSpPr>
          <p:cNvPr id="11" name="Rectangle 10">
            <a:extLst>
              <a:ext uri="{FF2B5EF4-FFF2-40B4-BE49-F238E27FC236}">
                <a16:creationId xmlns:a16="http://schemas.microsoft.com/office/drawing/2014/main" id="{178A4112-8B9D-47F9-ACD4-E3DC43F07184}"/>
              </a:ext>
            </a:extLst>
          </p:cNvPr>
          <p:cNvSpPr/>
          <p:nvPr/>
        </p:nvSpPr>
        <p:spPr>
          <a:xfrm>
            <a:off x="1162047" y="730643"/>
            <a:ext cx="9867903" cy="501651"/>
          </a:xfrm>
          <a:prstGeom prst="rect">
            <a:avLst/>
          </a:prstGeom>
          <a:solidFill>
            <a:schemeClr val="bg1"/>
          </a:solidFill>
          <a:ln w="50800">
            <a:solidFill>
              <a:srgbClr val="636EF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rgbClr val="636EFA"/>
                </a:solidFill>
              </a:rPr>
              <a:t>Irrigated</a:t>
            </a:r>
            <a:endParaRPr lang="en-AT" sz="1600" dirty="0">
              <a:solidFill>
                <a:srgbClr val="636EFA"/>
              </a:solidFill>
            </a:endParaRPr>
          </a:p>
        </p:txBody>
      </p:sp>
      <p:sp>
        <p:nvSpPr>
          <p:cNvPr id="12" name="Rectangle 11">
            <a:extLst>
              <a:ext uri="{FF2B5EF4-FFF2-40B4-BE49-F238E27FC236}">
                <a16:creationId xmlns:a16="http://schemas.microsoft.com/office/drawing/2014/main" id="{F9586220-FB81-4058-AE3A-561425113296}"/>
              </a:ext>
            </a:extLst>
          </p:cNvPr>
          <p:cNvSpPr/>
          <p:nvPr/>
        </p:nvSpPr>
        <p:spPr>
          <a:xfrm>
            <a:off x="3685032" y="1699177"/>
            <a:ext cx="2328673" cy="260856"/>
          </a:xfrm>
          <a:prstGeom prst="rect">
            <a:avLst/>
          </a:prstGeom>
          <a:solidFill>
            <a:schemeClr val="bg1"/>
          </a:solidFill>
          <a:ln w="28575">
            <a:solidFill>
              <a:srgbClr val="A7101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A71016"/>
                </a:solidFill>
              </a:rPr>
              <a:t>Sorghum</a:t>
            </a:r>
            <a:endParaRPr lang="en-AT" sz="1400" dirty="0">
              <a:solidFill>
                <a:srgbClr val="A71016"/>
              </a:solidFill>
            </a:endParaRPr>
          </a:p>
        </p:txBody>
      </p:sp>
      <p:sp>
        <p:nvSpPr>
          <p:cNvPr id="14" name="Rectangle 13">
            <a:extLst>
              <a:ext uri="{FF2B5EF4-FFF2-40B4-BE49-F238E27FC236}">
                <a16:creationId xmlns:a16="http://schemas.microsoft.com/office/drawing/2014/main" id="{4420390F-73C8-418D-9862-CBEDCDA41B6E}"/>
              </a:ext>
            </a:extLst>
          </p:cNvPr>
          <p:cNvSpPr/>
          <p:nvPr/>
        </p:nvSpPr>
        <p:spPr>
          <a:xfrm>
            <a:off x="3681984" y="1699174"/>
            <a:ext cx="2337817" cy="3321559"/>
          </a:xfrm>
          <a:prstGeom prst="rect">
            <a:avLst/>
          </a:prstGeom>
          <a:noFill/>
          <a:ln w="28575">
            <a:solidFill>
              <a:srgbClr val="A7101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400" dirty="0">
              <a:solidFill>
                <a:srgbClr val="A71016"/>
              </a:solidFill>
            </a:endParaRPr>
          </a:p>
        </p:txBody>
      </p:sp>
      <p:sp>
        <p:nvSpPr>
          <p:cNvPr id="15" name="Rectangle 14">
            <a:extLst>
              <a:ext uri="{FF2B5EF4-FFF2-40B4-BE49-F238E27FC236}">
                <a16:creationId xmlns:a16="http://schemas.microsoft.com/office/drawing/2014/main" id="{0EE78567-E9ED-4118-8CB1-0BC85A681483}"/>
              </a:ext>
            </a:extLst>
          </p:cNvPr>
          <p:cNvSpPr/>
          <p:nvPr/>
        </p:nvSpPr>
        <p:spPr>
          <a:xfrm>
            <a:off x="3873421" y="3295397"/>
            <a:ext cx="1951893" cy="32117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400" dirty="0">
              <a:solidFill>
                <a:srgbClr val="A71016"/>
              </a:solidFill>
            </a:endParaRPr>
          </a:p>
        </p:txBody>
      </p:sp>
      <p:sp>
        <p:nvSpPr>
          <p:cNvPr id="16" name="Rectangle 15">
            <a:extLst>
              <a:ext uri="{FF2B5EF4-FFF2-40B4-BE49-F238E27FC236}">
                <a16:creationId xmlns:a16="http://schemas.microsoft.com/office/drawing/2014/main" id="{262D8123-A3A4-484A-A437-2763EF973DDE}"/>
              </a:ext>
            </a:extLst>
          </p:cNvPr>
          <p:cNvSpPr/>
          <p:nvPr/>
        </p:nvSpPr>
        <p:spPr>
          <a:xfrm>
            <a:off x="1197252" y="1699177"/>
            <a:ext cx="2328673" cy="260856"/>
          </a:xfrm>
          <a:prstGeom prst="rect">
            <a:avLst/>
          </a:prstGeom>
          <a:solidFill>
            <a:schemeClr val="bg1"/>
          </a:solidFill>
          <a:ln w="28575">
            <a:solidFill>
              <a:srgbClr val="CF25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CF2590"/>
                </a:solidFill>
              </a:rPr>
              <a:t>Sugarcane, v. pre-s</a:t>
            </a:r>
            <a:endParaRPr lang="en-AT" sz="1400" dirty="0">
              <a:solidFill>
                <a:srgbClr val="CF2590"/>
              </a:solidFill>
            </a:endParaRPr>
          </a:p>
        </p:txBody>
      </p:sp>
      <p:sp>
        <p:nvSpPr>
          <p:cNvPr id="17" name="Rectangle 16">
            <a:extLst>
              <a:ext uri="{FF2B5EF4-FFF2-40B4-BE49-F238E27FC236}">
                <a16:creationId xmlns:a16="http://schemas.microsoft.com/office/drawing/2014/main" id="{A7828F00-EE76-4897-8FD1-BCE44C2898A5}"/>
              </a:ext>
            </a:extLst>
          </p:cNvPr>
          <p:cNvSpPr/>
          <p:nvPr/>
        </p:nvSpPr>
        <p:spPr>
          <a:xfrm>
            <a:off x="1194204" y="1699174"/>
            <a:ext cx="2337817" cy="3321559"/>
          </a:xfrm>
          <a:prstGeom prst="rect">
            <a:avLst/>
          </a:prstGeom>
          <a:noFill/>
          <a:ln w="28575">
            <a:solidFill>
              <a:srgbClr val="CF259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400" dirty="0">
              <a:solidFill>
                <a:srgbClr val="A71016"/>
              </a:solidFill>
            </a:endParaRPr>
          </a:p>
        </p:txBody>
      </p:sp>
      <p:sp>
        <p:nvSpPr>
          <p:cNvPr id="18" name="Rectangle 17">
            <a:extLst>
              <a:ext uri="{FF2B5EF4-FFF2-40B4-BE49-F238E27FC236}">
                <a16:creationId xmlns:a16="http://schemas.microsoft.com/office/drawing/2014/main" id="{C5FA9D48-8DE9-41AA-A586-F672DE03CE8E}"/>
              </a:ext>
            </a:extLst>
          </p:cNvPr>
          <p:cNvSpPr/>
          <p:nvPr/>
        </p:nvSpPr>
        <p:spPr>
          <a:xfrm>
            <a:off x="1373917" y="3295397"/>
            <a:ext cx="1951893" cy="32117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400" dirty="0">
              <a:solidFill>
                <a:srgbClr val="A71016"/>
              </a:solidFill>
            </a:endParaRPr>
          </a:p>
        </p:txBody>
      </p:sp>
      <p:sp>
        <p:nvSpPr>
          <p:cNvPr id="19" name="Rectangle 18">
            <a:extLst>
              <a:ext uri="{FF2B5EF4-FFF2-40B4-BE49-F238E27FC236}">
                <a16:creationId xmlns:a16="http://schemas.microsoft.com/office/drawing/2014/main" id="{B32E5DC9-4156-45B1-9058-09DCBEC75ACF}"/>
              </a:ext>
            </a:extLst>
          </p:cNvPr>
          <p:cNvSpPr/>
          <p:nvPr/>
        </p:nvSpPr>
        <p:spPr>
          <a:xfrm>
            <a:off x="6152012" y="1699177"/>
            <a:ext cx="2377925" cy="260856"/>
          </a:xfrm>
          <a:prstGeom prst="rect">
            <a:avLst/>
          </a:prstGeom>
          <a:solidFill>
            <a:schemeClr val="bg1"/>
          </a:solidFill>
          <a:ln w="28575">
            <a:solidFill>
              <a:srgbClr val="1887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188741"/>
                </a:solidFill>
              </a:rPr>
              <a:t>Groundnut</a:t>
            </a:r>
            <a:endParaRPr lang="en-AT" sz="1400" dirty="0">
              <a:solidFill>
                <a:srgbClr val="188741"/>
              </a:solidFill>
            </a:endParaRPr>
          </a:p>
        </p:txBody>
      </p:sp>
      <p:sp>
        <p:nvSpPr>
          <p:cNvPr id="20" name="Rectangle 19">
            <a:extLst>
              <a:ext uri="{FF2B5EF4-FFF2-40B4-BE49-F238E27FC236}">
                <a16:creationId xmlns:a16="http://schemas.microsoft.com/office/drawing/2014/main" id="{C89B3D8A-DB1F-436E-9800-63FD69D4B7EF}"/>
              </a:ext>
            </a:extLst>
          </p:cNvPr>
          <p:cNvSpPr/>
          <p:nvPr/>
        </p:nvSpPr>
        <p:spPr>
          <a:xfrm>
            <a:off x="6152012" y="1699174"/>
            <a:ext cx="2377925" cy="3321559"/>
          </a:xfrm>
          <a:prstGeom prst="rect">
            <a:avLst/>
          </a:prstGeom>
          <a:noFill/>
          <a:ln w="28575">
            <a:solidFill>
              <a:srgbClr val="18874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400" dirty="0">
              <a:solidFill>
                <a:srgbClr val="A71016"/>
              </a:solidFill>
            </a:endParaRPr>
          </a:p>
        </p:txBody>
      </p:sp>
      <p:sp>
        <p:nvSpPr>
          <p:cNvPr id="21" name="Rectangle 20">
            <a:extLst>
              <a:ext uri="{FF2B5EF4-FFF2-40B4-BE49-F238E27FC236}">
                <a16:creationId xmlns:a16="http://schemas.microsoft.com/office/drawing/2014/main" id="{33A19BAD-5FD1-4FAF-859D-4523A4F10FF8}"/>
              </a:ext>
            </a:extLst>
          </p:cNvPr>
          <p:cNvSpPr/>
          <p:nvPr/>
        </p:nvSpPr>
        <p:spPr>
          <a:xfrm>
            <a:off x="6349311" y="3295397"/>
            <a:ext cx="1951893" cy="32117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400" dirty="0">
              <a:solidFill>
                <a:srgbClr val="A71016"/>
              </a:solidFill>
            </a:endParaRPr>
          </a:p>
        </p:txBody>
      </p:sp>
      <p:sp>
        <p:nvSpPr>
          <p:cNvPr id="22" name="Rectangle 21">
            <a:extLst>
              <a:ext uri="{FF2B5EF4-FFF2-40B4-BE49-F238E27FC236}">
                <a16:creationId xmlns:a16="http://schemas.microsoft.com/office/drawing/2014/main" id="{4571E8E4-9366-4B6C-8128-085FA3F9E5E2}"/>
              </a:ext>
            </a:extLst>
          </p:cNvPr>
          <p:cNvSpPr/>
          <p:nvPr/>
        </p:nvSpPr>
        <p:spPr>
          <a:xfrm>
            <a:off x="8638947" y="1699174"/>
            <a:ext cx="2377925" cy="260856"/>
          </a:xfrm>
          <a:prstGeom prst="rect">
            <a:avLst/>
          </a:prstGeom>
          <a:solidFill>
            <a:schemeClr val="bg1"/>
          </a:solidFill>
          <a:ln w="28575">
            <a:solidFill>
              <a:srgbClr val="F25B0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rgbClr val="F25B06"/>
                </a:solidFill>
              </a:rPr>
              <a:t>Wheat</a:t>
            </a:r>
            <a:endParaRPr lang="en-AT" sz="1400" dirty="0">
              <a:solidFill>
                <a:srgbClr val="F25B06"/>
              </a:solidFill>
            </a:endParaRPr>
          </a:p>
        </p:txBody>
      </p:sp>
      <p:sp>
        <p:nvSpPr>
          <p:cNvPr id="23" name="Rectangle 22">
            <a:extLst>
              <a:ext uri="{FF2B5EF4-FFF2-40B4-BE49-F238E27FC236}">
                <a16:creationId xmlns:a16="http://schemas.microsoft.com/office/drawing/2014/main" id="{6356CBF1-DF68-413F-8D15-AB9BF55984CC}"/>
              </a:ext>
            </a:extLst>
          </p:cNvPr>
          <p:cNvSpPr/>
          <p:nvPr/>
        </p:nvSpPr>
        <p:spPr>
          <a:xfrm>
            <a:off x="8638947" y="1699171"/>
            <a:ext cx="2377925" cy="3321559"/>
          </a:xfrm>
          <a:prstGeom prst="rect">
            <a:avLst/>
          </a:prstGeom>
          <a:noFill/>
          <a:ln w="28575">
            <a:solidFill>
              <a:srgbClr val="F25B0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400" dirty="0">
              <a:solidFill>
                <a:srgbClr val="A71016"/>
              </a:solidFill>
            </a:endParaRPr>
          </a:p>
        </p:txBody>
      </p:sp>
      <p:sp>
        <p:nvSpPr>
          <p:cNvPr id="24" name="Rectangle 23">
            <a:extLst>
              <a:ext uri="{FF2B5EF4-FFF2-40B4-BE49-F238E27FC236}">
                <a16:creationId xmlns:a16="http://schemas.microsoft.com/office/drawing/2014/main" id="{0E29FFB6-F567-4F5E-8916-DA91E09B3714}"/>
              </a:ext>
            </a:extLst>
          </p:cNvPr>
          <p:cNvSpPr/>
          <p:nvPr/>
        </p:nvSpPr>
        <p:spPr>
          <a:xfrm>
            <a:off x="8836246" y="3295394"/>
            <a:ext cx="1951893" cy="321172"/>
          </a:xfrm>
          <a:prstGeom prst="rect">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sz="1400" dirty="0">
              <a:solidFill>
                <a:srgbClr val="A71016"/>
              </a:solidFill>
            </a:endParaRPr>
          </a:p>
        </p:txBody>
      </p:sp>
    </p:spTree>
    <p:extLst>
      <p:ext uri="{BB962C8B-B14F-4D97-AF65-F5344CB8AC3E}">
        <p14:creationId xmlns:p14="http://schemas.microsoft.com/office/powerpoint/2010/main" val="3272460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00" fill="hold"/>
                                        <p:tgtEl>
                                          <p:spTgt spid="2"/>
                                        </p:tgtEl>
                                      </p:cBhvr>
                                    </p:cmd>
                                  </p:childTnLst>
                                </p:cTn>
                              </p:par>
                              <p:par>
                                <p:cTn id="7" presetID="1" presetClass="mediacall" presetSubtype="0" fill="hold" nodeType="withEffect">
                                  <p:stCondLst>
                                    <p:cond delay="0"/>
                                  </p:stCondLst>
                                  <p:childTnLst>
                                    <p:cmd type="call" cmd="playFrom(0.0)">
                                      <p:cBhvr>
                                        <p:cTn id="8" dur="24000" fill="hold"/>
                                        <p:tgtEl>
                                          <p:spTgt spid="3"/>
                                        </p:tgtEl>
                                      </p:cBhvr>
                                    </p:cmd>
                                  </p:childTnLst>
                                </p:cTn>
                              </p:par>
                              <p:par>
                                <p:cTn id="9" presetID="1" presetClass="mediacall" presetSubtype="0" fill="hold" nodeType="withEffect">
                                  <p:stCondLst>
                                    <p:cond delay="0"/>
                                  </p:stCondLst>
                                  <p:childTnLst>
                                    <p:cmd type="call" cmd="playFrom(0.0)">
                                      <p:cBhvr>
                                        <p:cTn id="10" dur="24000" fill="hold"/>
                                        <p:tgtEl>
                                          <p:spTgt spid="4"/>
                                        </p:tgtEl>
                                      </p:cBhvr>
                                    </p:cmd>
                                  </p:childTnLst>
                                </p:cTn>
                              </p:par>
                              <p:par>
                                <p:cTn id="11" presetID="1" presetClass="mediacall" presetSubtype="0" fill="hold" nodeType="withEffect">
                                  <p:stCondLst>
                                    <p:cond delay="0"/>
                                  </p:stCondLst>
                                  <p:childTnLst>
                                    <p:cmd type="call" cmd="playFrom(0.0)">
                                      <p:cBhvr>
                                        <p:cTn id="12" dur="24000" fill="hold"/>
                                        <p:tgtEl>
                                          <p:spTgt spid="5"/>
                                        </p:tgtEl>
                                      </p:cBhvr>
                                    </p:cmd>
                                  </p:childTnLst>
                                </p:cTn>
                              </p:par>
                              <p:par>
                                <p:cTn id="13" presetID="1" presetClass="mediacall" presetSubtype="0" fill="hold" nodeType="withEffect">
                                  <p:stCondLst>
                                    <p:cond delay="0"/>
                                  </p:stCondLst>
                                  <p:childTnLst>
                                    <p:cmd type="call" cmd="playFrom(0.0)">
                                      <p:cBhvr>
                                        <p:cTn id="14" dur="24000" fill="hold"/>
                                        <p:tgtEl>
                                          <p:spTgt spid="6"/>
                                        </p:tgtEl>
                                      </p:cBhvr>
                                    </p:cmd>
                                  </p:childTnLst>
                                </p:cTn>
                              </p:par>
                              <p:par>
                                <p:cTn id="15" presetID="1" presetClass="mediacall" presetSubtype="0" fill="hold" nodeType="withEffect">
                                  <p:stCondLst>
                                    <p:cond delay="0"/>
                                  </p:stCondLst>
                                  <p:childTnLst>
                                    <p:cmd type="call" cmd="playFrom(0.0)">
                                      <p:cBhvr>
                                        <p:cTn id="16" dur="24000" fill="hold"/>
                                        <p:tgtEl>
                                          <p:spTgt spid="7"/>
                                        </p:tgtEl>
                                      </p:cBhvr>
                                    </p:cmd>
                                  </p:childTnLst>
                                </p:cTn>
                              </p:par>
                              <p:par>
                                <p:cTn id="17" presetID="1" presetClass="mediacall" presetSubtype="0" fill="hold" nodeType="withEffect">
                                  <p:stCondLst>
                                    <p:cond delay="0"/>
                                  </p:stCondLst>
                                  <p:childTnLst>
                                    <p:cmd type="call" cmd="playFrom(0.0)">
                                      <p:cBhvr>
                                        <p:cTn id="18" dur="24000" fill="hold"/>
                                        <p:tgtEl>
                                          <p:spTgt spid="8"/>
                                        </p:tgtEl>
                                      </p:cBhvr>
                                    </p:cmd>
                                  </p:childTnLst>
                                </p:cTn>
                              </p:par>
                              <p:par>
                                <p:cTn id="19" presetID="1" presetClass="mediacall" presetSubtype="0" fill="hold" nodeType="withEffect">
                                  <p:stCondLst>
                                    <p:cond delay="0"/>
                                  </p:stCondLst>
                                  <p:childTnLst>
                                    <p:cmd type="call" cmd="playFrom(0.0)">
                                      <p:cBhvr>
                                        <p:cTn id="20" dur="24000" fill="hold"/>
                                        <p:tgtEl>
                                          <p:spTgt spid="9"/>
                                        </p:tgtEl>
                                      </p:cBhvr>
                                    </p:cmd>
                                  </p:childTnLst>
                                </p:cTn>
                              </p:par>
                              <p:par>
                                <p:cTn id="21" presetID="1" presetClass="mediacall" presetSubtype="0" fill="hold" nodeType="withEffect">
                                  <p:stCondLst>
                                    <p:cond delay="0"/>
                                  </p:stCondLst>
                                  <p:childTnLst>
                                    <p:cmd type="call" cmd="playFrom(0.0)">
                                      <p:cBhvr>
                                        <p:cTn id="22" dur="24000"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3" restart="whenNotActive" fill="hold" evtFilter="cancelBubble" nodeType="interactiveSeq">
                <p:stCondLst>
                  <p:cond evt="onClick" delay="0">
                    <p:tgtEl>
                      <p:spTgt spid="2"/>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2"/>
                                        </p:tgtEl>
                                      </p:cBhvr>
                                    </p:cmd>
                                  </p:childTnLst>
                                </p:cTn>
                              </p:par>
                            </p:childTnLst>
                          </p:cTn>
                        </p:par>
                      </p:childTnLst>
                    </p:cTn>
                  </p:par>
                </p:childTnLst>
              </p:cTn>
              <p:nextCondLst>
                <p:cond evt="onClick" delay="0">
                  <p:tgtEl>
                    <p:spTgt spid="2"/>
                  </p:tgtEl>
                </p:cond>
              </p:nextCondLst>
            </p:seq>
            <p:seq concurrent="1" nextAc="seek">
              <p:cTn id="28" restart="whenNotActive" fill="hold" evtFilter="cancelBubble" nodeType="interactiveSeq">
                <p:stCondLst>
                  <p:cond evt="onClick" delay="0">
                    <p:tgtEl>
                      <p:spTgt spid="3"/>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3"/>
                                        </p:tgtEl>
                                      </p:cBhvr>
                                    </p:cmd>
                                  </p:childTnLst>
                                </p:cTn>
                              </p:par>
                            </p:childTnLst>
                          </p:cTn>
                        </p:par>
                      </p:childTnLst>
                    </p:cTn>
                  </p:par>
                </p:childTnLst>
              </p:cTn>
              <p:nextCondLst>
                <p:cond evt="onClick" delay="0">
                  <p:tgtEl>
                    <p:spTgt spid="3"/>
                  </p:tgtEl>
                </p:cond>
              </p:nextCondLst>
            </p:seq>
            <p:seq concurrent="1" nextAc="seek">
              <p:cTn id="33" restart="whenNotActive" fill="hold" evtFilter="cancelBubble" nodeType="interactiveSeq">
                <p:stCondLst>
                  <p:cond evt="onClick" delay="0">
                    <p:tgtEl>
                      <p:spTgt spid="4"/>
                    </p:tgtEl>
                  </p:cond>
                </p:stCondLst>
                <p:endSync evt="end" delay="0">
                  <p:rtn val="all"/>
                </p:endSync>
                <p:childTnLst>
                  <p:par>
                    <p:cTn id="34" fill="hold">
                      <p:stCondLst>
                        <p:cond delay="0"/>
                      </p:stCondLst>
                      <p:childTnLst>
                        <p:par>
                          <p:cTn id="35" fill="hold">
                            <p:stCondLst>
                              <p:cond delay="0"/>
                            </p:stCondLst>
                            <p:childTnLst>
                              <p:par>
                                <p:cTn id="36" presetID="2" presetClass="mediacall" presetSubtype="0" fill="hold" nodeType="clickEffect">
                                  <p:stCondLst>
                                    <p:cond delay="0"/>
                                  </p:stCondLst>
                                  <p:childTnLst>
                                    <p:cmd type="call" cmd="togglePause">
                                      <p:cBhvr>
                                        <p:cTn id="37" dur="1" fill="hold"/>
                                        <p:tgtEl>
                                          <p:spTgt spid="4"/>
                                        </p:tgtEl>
                                      </p:cBhvr>
                                    </p:cmd>
                                  </p:childTnLst>
                                </p:cTn>
                              </p:par>
                            </p:childTnLst>
                          </p:cTn>
                        </p:par>
                      </p:childTnLst>
                    </p:cTn>
                  </p:par>
                </p:childTnLst>
              </p:cTn>
              <p:nextCondLst>
                <p:cond evt="onClick" delay="0">
                  <p:tgtEl>
                    <p:spTgt spid="4"/>
                  </p:tgtEl>
                </p:cond>
              </p:nextCondLst>
            </p:seq>
            <p:seq concurrent="1" nextAc="seek">
              <p:cTn id="38" restart="whenNotActive" fill="hold" evtFilter="cancelBubble" nodeType="interactiveSeq">
                <p:stCondLst>
                  <p:cond evt="onClick" delay="0">
                    <p:tgtEl>
                      <p:spTgt spid="5"/>
                    </p:tgtEl>
                  </p:cond>
                </p:stCondLst>
                <p:endSync evt="end" delay="0">
                  <p:rtn val="all"/>
                </p:endSync>
                <p:childTnLst>
                  <p:par>
                    <p:cTn id="39" fill="hold">
                      <p:stCondLst>
                        <p:cond delay="0"/>
                      </p:stCondLst>
                      <p:childTnLst>
                        <p:par>
                          <p:cTn id="40" fill="hold">
                            <p:stCondLst>
                              <p:cond delay="0"/>
                            </p:stCondLst>
                            <p:childTnLst>
                              <p:par>
                                <p:cTn id="41" presetID="2" presetClass="mediacall" presetSubtype="0" fill="hold" nodeType="clickEffect">
                                  <p:stCondLst>
                                    <p:cond delay="0"/>
                                  </p:stCondLst>
                                  <p:childTnLst>
                                    <p:cmd type="call" cmd="togglePause">
                                      <p:cBhvr>
                                        <p:cTn id="42" dur="1" fill="hold"/>
                                        <p:tgtEl>
                                          <p:spTgt spid="5"/>
                                        </p:tgtEl>
                                      </p:cBhvr>
                                    </p:cmd>
                                  </p:childTnLst>
                                </p:cTn>
                              </p:par>
                            </p:childTnLst>
                          </p:cTn>
                        </p:par>
                      </p:childTnLst>
                    </p:cTn>
                  </p:par>
                </p:childTnLst>
              </p:cTn>
              <p:nextCondLst>
                <p:cond evt="onClick" delay="0">
                  <p:tgtEl>
                    <p:spTgt spid="5"/>
                  </p:tgtEl>
                </p:cond>
              </p:nextCondLst>
            </p:seq>
            <p:seq concurrent="1" nextAc="seek">
              <p:cTn id="43" restart="whenNotActive" fill="hold" evtFilter="cancelBubble" nodeType="interactiveSeq">
                <p:stCondLst>
                  <p:cond evt="onClick" delay="0">
                    <p:tgtEl>
                      <p:spTgt spid="6"/>
                    </p:tgtEl>
                  </p:cond>
                </p:stCondLst>
                <p:endSync evt="end" delay="0">
                  <p:rtn val="all"/>
                </p:endSync>
                <p:childTnLst>
                  <p:par>
                    <p:cTn id="44" fill="hold">
                      <p:stCondLst>
                        <p:cond delay="0"/>
                      </p:stCondLst>
                      <p:childTnLst>
                        <p:par>
                          <p:cTn id="45" fill="hold">
                            <p:stCondLst>
                              <p:cond delay="0"/>
                            </p:stCondLst>
                            <p:childTnLst>
                              <p:par>
                                <p:cTn id="46" presetID="2" presetClass="mediacall" presetSubtype="0" fill="hold" nodeType="clickEffect">
                                  <p:stCondLst>
                                    <p:cond delay="0"/>
                                  </p:stCondLst>
                                  <p:childTnLst>
                                    <p:cmd type="call" cmd="togglePause">
                                      <p:cBhvr>
                                        <p:cTn id="47" dur="1" fill="hold"/>
                                        <p:tgtEl>
                                          <p:spTgt spid="6"/>
                                        </p:tgtEl>
                                      </p:cBhvr>
                                    </p:cmd>
                                  </p:childTnLst>
                                </p:cTn>
                              </p:par>
                            </p:childTnLst>
                          </p:cTn>
                        </p:par>
                      </p:childTnLst>
                    </p:cTn>
                  </p:par>
                </p:childTnLst>
              </p:cTn>
              <p:nextCondLst>
                <p:cond evt="onClick" delay="0">
                  <p:tgtEl>
                    <p:spTgt spid="6"/>
                  </p:tgtEl>
                </p:cond>
              </p:nextCondLst>
            </p:seq>
            <p:seq concurrent="1" nextAc="seek">
              <p:cTn id="48" restart="whenNotActive" fill="hold" evtFilter="cancelBubble" nodeType="interactiveSeq">
                <p:stCondLst>
                  <p:cond evt="onClick" delay="0">
                    <p:tgtEl>
                      <p:spTgt spid="7"/>
                    </p:tgtEl>
                  </p:cond>
                </p:stCondLst>
                <p:endSync evt="end" delay="0">
                  <p:rtn val="all"/>
                </p:endSync>
                <p:childTnLst>
                  <p:par>
                    <p:cTn id="49" fill="hold">
                      <p:stCondLst>
                        <p:cond delay="0"/>
                      </p:stCondLst>
                      <p:childTnLst>
                        <p:par>
                          <p:cTn id="50" fill="hold">
                            <p:stCondLst>
                              <p:cond delay="0"/>
                            </p:stCondLst>
                            <p:childTnLst>
                              <p:par>
                                <p:cTn id="51" presetID="2" presetClass="mediacall" presetSubtype="0" fill="hold" nodeType="clickEffect">
                                  <p:stCondLst>
                                    <p:cond delay="0"/>
                                  </p:stCondLst>
                                  <p:childTnLst>
                                    <p:cmd type="call" cmd="togglePause">
                                      <p:cBhvr>
                                        <p:cTn id="52" dur="1" fill="hold"/>
                                        <p:tgtEl>
                                          <p:spTgt spid="7"/>
                                        </p:tgtEl>
                                      </p:cBhvr>
                                    </p:cmd>
                                  </p:childTnLst>
                                </p:cTn>
                              </p:par>
                            </p:childTnLst>
                          </p:cTn>
                        </p:par>
                      </p:childTnLst>
                    </p:cTn>
                  </p:par>
                </p:childTnLst>
              </p:cTn>
              <p:nextCondLst>
                <p:cond evt="onClick" delay="0">
                  <p:tgtEl>
                    <p:spTgt spid="7"/>
                  </p:tgtEl>
                </p:cond>
              </p:nextCondLst>
            </p:seq>
            <p:seq concurrent="1" nextAc="seek">
              <p:cTn id="53" restart="whenNotActive" fill="hold" evtFilter="cancelBubble" nodeType="interactiveSeq">
                <p:stCondLst>
                  <p:cond evt="onClick" delay="0">
                    <p:tgtEl>
                      <p:spTgt spid="8"/>
                    </p:tgtEl>
                  </p:cond>
                </p:stCondLst>
                <p:endSync evt="end" delay="0">
                  <p:rtn val="all"/>
                </p:endSync>
                <p:childTnLst>
                  <p:par>
                    <p:cTn id="54" fill="hold">
                      <p:stCondLst>
                        <p:cond delay="0"/>
                      </p:stCondLst>
                      <p:childTnLst>
                        <p:par>
                          <p:cTn id="55" fill="hold">
                            <p:stCondLst>
                              <p:cond delay="0"/>
                            </p:stCondLst>
                            <p:childTnLst>
                              <p:par>
                                <p:cTn id="56" presetID="2" presetClass="mediacall" presetSubtype="0" fill="hold" nodeType="clickEffect">
                                  <p:stCondLst>
                                    <p:cond delay="0"/>
                                  </p:stCondLst>
                                  <p:childTnLst>
                                    <p:cmd type="call" cmd="togglePause">
                                      <p:cBhvr>
                                        <p:cTn id="57" dur="1" fill="hold"/>
                                        <p:tgtEl>
                                          <p:spTgt spid="8"/>
                                        </p:tgtEl>
                                      </p:cBhvr>
                                    </p:cmd>
                                  </p:childTnLst>
                                </p:cTn>
                              </p:par>
                            </p:childTnLst>
                          </p:cTn>
                        </p:par>
                      </p:childTnLst>
                    </p:cTn>
                  </p:par>
                </p:childTnLst>
              </p:cTn>
              <p:nextCondLst>
                <p:cond evt="onClick" delay="0">
                  <p:tgtEl>
                    <p:spTgt spid="8"/>
                  </p:tgtEl>
                </p:cond>
              </p:nextCondLst>
            </p:seq>
            <p:seq concurrent="1" nextAc="seek">
              <p:cTn id="58" restart="whenNotActive" fill="hold" evtFilter="cancelBubble" nodeType="interactiveSeq">
                <p:stCondLst>
                  <p:cond evt="onClick" delay="0">
                    <p:tgtEl>
                      <p:spTgt spid="9"/>
                    </p:tgtEl>
                  </p:cond>
                </p:stCondLst>
                <p:endSync evt="end" delay="0">
                  <p:rtn val="all"/>
                </p:endSync>
                <p:childTnLst>
                  <p:par>
                    <p:cTn id="59" fill="hold">
                      <p:stCondLst>
                        <p:cond delay="0"/>
                      </p:stCondLst>
                      <p:childTnLst>
                        <p:par>
                          <p:cTn id="60" fill="hold">
                            <p:stCondLst>
                              <p:cond delay="0"/>
                            </p:stCondLst>
                            <p:childTnLst>
                              <p:par>
                                <p:cTn id="61" presetID="2" presetClass="mediacall" presetSubtype="0" fill="hold" nodeType="clickEffect">
                                  <p:stCondLst>
                                    <p:cond delay="0"/>
                                  </p:stCondLst>
                                  <p:childTnLst>
                                    <p:cmd type="call" cmd="togglePause">
                                      <p:cBhvr>
                                        <p:cTn id="62" dur="1" fill="hold"/>
                                        <p:tgtEl>
                                          <p:spTgt spid="9"/>
                                        </p:tgtEl>
                                      </p:cBhvr>
                                    </p:cmd>
                                  </p:childTnLst>
                                </p:cTn>
                              </p:par>
                            </p:childTnLst>
                          </p:cTn>
                        </p:par>
                      </p:childTnLst>
                    </p:cTn>
                  </p:par>
                </p:childTnLst>
              </p:cTn>
              <p:nextCondLst>
                <p:cond evt="onClick" delay="0">
                  <p:tgtEl>
                    <p:spTgt spid="9"/>
                  </p:tgtEl>
                </p:cond>
              </p:nextCondLst>
            </p:seq>
            <p:video>
              <p:cMediaNode vol="80000">
                <p:cTn id="63" fill="hold" display="0">
                  <p:stCondLst>
                    <p:cond delay="indefinite"/>
                  </p:stCondLst>
                </p:cTn>
                <p:tgtEl>
                  <p:spTgt spid="2"/>
                </p:tgtEl>
              </p:cMediaNode>
            </p:video>
            <p:video>
              <p:cMediaNode vol="80000">
                <p:cTn id="64" fill="hold" display="0">
                  <p:stCondLst>
                    <p:cond delay="indefinite"/>
                  </p:stCondLst>
                </p:cTn>
                <p:tgtEl>
                  <p:spTgt spid="3"/>
                </p:tgtEl>
              </p:cMediaNode>
            </p:video>
            <p:video>
              <p:cMediaNode vol="80000">
                <p:cTn id="65" fill="hold" display="0">
                  <p:stCondLst>
                    <p:cond delay="indefinite"/>
                  </p:stCondLst>
                </p:cTn>
                <p:tgtEl>
                  <p:spTgt spid="4"/>
                </p:tgtEl>
              </p:cMediaNode>
            </p:video>
            <p:video>
              <p:cMediaNode vol="80000">
                <p:cTn id="66" fill="hold" display="0">
                  <p:stCondLst>
                    <p:cond delay="indefinite"/>
                  </p:stCondLst>
                </p:cTn>
                <p:tgtEl>
                  <p:spTgt spid="5"/>
                </p:tgtEl>
              </p:cMediaNode>
            </p:video>
            <p:video>
              <p:cMediaNode vol="80000">
                <p:cTn id="67" fill="hold" display="0">
                  <p:stCondLst>
                    <p:cond delay="indefinite"/>
                  </p:stCondLst>
                </p:cTn>
                <p:tgtEl>
                  <p:spTgt spid="6"/>
                </p:tgtEl>
              </p:cMediaNode>
            </p:video>
            <p:video>
              <p:cMediaNode vol="80000">
                <p:cTn id="68" fill="hold" display="0">
                  <p:stCondLst>
                    <p:cond delay="indefinite"/>
                  </p:stCondLst>
                </p:cTn>
                <p:tgtEl>
                  <p:spTgt spid="7"/>
                </p:tgtEl>
              </p:cMediaNode>
            </p:video>
            <p:video>
              <p:cMediaNode vol="80000">
                <p:cTn id="69" fill="hold" display="0">
                  <p:stCondLst>
                    <p:cond delay="indefinite"/>
                  </p:stCondLst>
                </p:cTn>
                <p:tgtEl>
                  <p:spTgt spid="8"/>
                </p:tgtEl>
              </p:cMediaNode>
            </p:video>
            <p:video>
              <p:cMediaNode vol="80000">
                <p:cTn id="70" fill="hold" display="0">
                  <p:stCondLst>
                    <p:cond delay="indefinite"/>
                  </p:stCondLst>
                </p:cTn>
                <p:tgtEl>
                  <p:spTgt spid="9"/>
                </p:tgtEl>
              </p:cMediaNode>
            </p:video>
            <p:seq concurrent="1" nextAc="seek">
              <p:cTn id="71" restart="whenNotActive" fill="hold" evtFilter="cancelBubble" nodeType="interactiveSeq">
                <p:stCondLst>
                  <p:cond evt="onClick" delay="0">
                    <p:tgtEl>
                      <p:spTgt spid="25"/>
                    </p:tgtEl>
                  </p:cond>
                </p:stCondLst>
                <p:endSync evt="end" delay="0">
                  <p:rtn val="all"/>
                </p:endSync>
                <p:childTnLst>
                  <p:par>
                    <p:cTn id="72" fill="hold">
                      <p:stCondLst>
                        <p:cond delay="0"/>
                      </p:stCondLst>
                      <p:childTnLst>
                        <p:par>
                          <p:cTn id="73" fill="hold">
                            <p:stCondLst>
                              <p:cond delay="0"/>
                            </p:stCondLst>
                            <p:childTnLst>
                              <p:par>
                                <p:cTn id="74" presetID="2" presetClass="mediacall" presetSubtype="0" fill="hold" nodeType="clickEffect">
                                  <p:stCondLst>
                                    <p:cond delay="0"/>
                                  </p:stCondLst>
                                  <p:childTnLst>
                                    <p:cmd type="call" cmd="togglePause">
                                      <p:cBhvr>
                                        <p:cTn id="75" dur="1" fill="hold"/>
                                        <p:tgtEl>
                                          <p:spTgt spid="25"/>
                                        </p:tgtEl>
                                      </p:cBhvr>
                                    </p:cmd>
                                  </p:childTnLst>
                                </p:cTn>
                              </p:par>
                            </p:childTnLst>
                          </p:cTn>
                        </p:par>
                      </p:childTnLst>
                    </p:cTn>
                  </p:par>
                </p:childTnLst>
              </p:cTn>
              <p:nextCondLst>
                <p:cond evt="onClick" delay="0">
                  <p:tgtEl>
                    <p:spTgt spid="25"/>
                  </p:tgtEl>
                </p:cond>
              </p:nextCondLst>
            </p:seq>
            <p:video>
              <p:cMediaNode vol="80000">
                <p:cTn id="76" fill="hold" display="0">
                  <p:stCondLst>
                    <p:cond delay="indefinite"/>
                  </p:stCondLst>
                </p:cTn>
                <p:tgtEl>
                  <p:spTgt spid="2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D9FDDB0E-AA7D-4321-87B4-611B06CA592E}"/>
              </a:ext>
            </a:extLst>
          </p:cNvPr>
          <p:cNvPicPr>
            <a:picLocks noChangeAspect="1"/>
          </p:cNvPicPr>
          <p:nvPr/>
        </p:nvPicPr>
        <p:blipFill rotWithShape="1">
          <a:blip r:embed="rId2"/>
          <a:srcRect l="14664" t="22507" r="48029" b="22507"/>
          <a:stretch/>
        </p:blipFill>
        <p:spPr>
          <a:xfrm>
            <a:off x="357553" y="1670539"/>
            <a:ext cx="6339692" cy="3153508"/>
          </a:xfrm>
          <a:prstGeom prst="rect">
            <a:avLst/>
          </a:prstGeom>
        </p:spPr>
      </p:pic>
      <p:pic>
        <p:nvPicPr>
          <p:cNvPr id="21" name="Picture 20">
            <a:extLst>
              <a:ext uri="{FF2B5EF4-FFF2-40B4-BE49-F238E27FC236}">
                <a16:creationId xmlns:a16="http://schemas.microsoft.com/office/drawing/2014/main" id="{14BEF1D9-C344-4AAA-BBFE-9E5752B327A8}"/>
              </a:ext>
            </a:extLst>
          </p:cNvPr>
          <p:cNvPicPr>
            <a:picLocks noChangeAspect="1"/>
          </p:cNvPicPr>
          <p:nvPr/>
        </p:nvPicPr>
        <p:blipFill rotWithShape="1">
          <a:blip r:embed="rId3"/>
          <a:srcRect l="15049" t="26068" r="48028" b="18945"/>
          <a:stretch/>
        </p:blipFill>
        <p:spPr>
          <a:xfrm>
            <a:off x="5632939" y="1670539"/>
            <a:ext cx="6274333" cy="3153508"/>
          </a:xfrm>
          <a:prstGeom prst="rect">
            <a:avLst/>
          </a:prstGeom>
        </p:spPr>
      </p:pic>
      <p:sp>
        <p:nvSpPr>
          <p:cNvPr id="8" name="Rectangle 7">
            <a:extLst>
              <a:ext uri="{FF2B5EF4-FFF2-40B4-BE49-F238E27FC236}">
                <a16:creationId xmlns:a16="http://schemas.microsoft.com/office/drawing/2014/main" id="{9246A2FA-6C05-412C-8AD6-CF5DB5D0A75C}"/>
              </a:ext>
            </a:extLst>
          </p:cNvPr>
          <p:cNvSpPr/>
          <p:nvPr/>
        </p:nvSpPr>
        <p:spPr>
          <a:xfrm>
            <a:off x="10668000" y="2151184"/>
            <a:ext cx="1131277" cy="28135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9" name="Rectangle 8">
            <a:extLst>
              <a:ext uri="{FF2B5EF4-FFF2-40B4-BE49-F238E27FC236}">
                <a16:creationId xmlns:a16="http://schemas.microsoft.com/office/drawing/2014/main" id="{DC125C96-6600-4A29-87AD-B9F88E55AE01}"/>
              </a:ext>
            </a:extLst>
          </p:cNvPr>
          <p:cNvSpPr/>
          <p:nvPr/>
        </p:nvSpPr>
        <p:spPr>
          <a:xfrm>
            <a:off x="10667999" y="2567355"/>
            <a:ext cx="1131277" cy="1289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0" name="Rectangle 9">
            <a:extLst>
              <a:ext uri="{FF2B5EF4-FFF2-40B4-BE49-F238E27FC236}">
                <a16:creationId xmlns:a16="http://schemas.microsoft.com/office/drawing/2014/main" id="{BCF965EB-6611-4487-80CD-C46688418448}"/>
              </a:ext>
            </a:extLst>
          </p:cNvPr>
          <p:cNvSpPr/>
          <p:nvPr/>
        </p:nvSpPr>
        <p:spPr>
          <a:xfrm>
            <a:off x="10621107" y="2831127"/>
            <a:ext cx="1131277" cy="1289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1" name="Rectangle 10">
            <a:extLst>
              <a:ext uri="{FF2B5EF4-FFF2-40B4-BE49-F238E27FC236}">
                <a16:creationId xmlns:a16="http://schemas.microsoft.com/office/drawing/2014/main" id="{BE66200D-6942-498E-88AE-2EA03B31A0FA}"/>
              </a:ext>
            </a:extLst>
          </p:cNvPr>
          <p:cNvSpPr/>
          <p:nvPr/>
        </p:nvSpPr>
        <p:spPr>
          <a:xfrm>
            <a:off x="10667998" y="3094899"/>
            <a:ext cx="1131277" cy="1289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2" name="Rectangle 11">
            <a:extLst>
              <a:ext uri="{FF2B5EF4-FFF2-40B4-BE49-F238E27FC236}">
                <a16:creationId xmlns:a16="http://schemas.microsoft.com/office/drawing/2014/main" id="{5533BB1B-119F-42ED-838F-53D282534969}"/>
              </a:ext>
            </a:extLst>
          </p:cNvPr>
          <p:cNvSpPr/>
          <p:nvPr/>
        </p:nvSpPr>
        <p:spPr>
          <a:xfrm>
            <a:off x="10621106" y="3329353"/>
            <a:ext cx="1131277" cy="1289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3" name="Rectangle 12">
            <a:extLst>
              <a:ext uri="{FF2B5EF4-FFF2-40B4-BE49-F238E27FC236}">
                <a16:creationId xmlns:a16="http://schemas.microsoft.com/office/drawing/2014/main" id="{B2DF7C12-73CF-4DB2-BACC-397F1619E076}"/>
              </a:ext>
            </a:extLst>
          </p:cNvPr>
          <p:cNvSpPr/>
          <p:nvPr/>
        </p:nvSpPr>
        <p:spPr>
          <a:xfrm>
            <a:off x="10667997" y="3578474"/>
            <a:ext cx="1131277" cy="1289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4" name="Rectangle 13">
            <a:extLst>
              <a:ext uri="{FF2B5EF4-FFF2-40B4-BE49-F238E27FC236}">
                <a16:creationId xmlns:a16="http://schemas.microsoft.com/office/drawing/2014/main" id="{2A89F6C5-B965-4B85-9566-A105DD3AEEBC}"/>
              </a:ext>
            </a:extLst>
          </p:cNvPr>
          <p:cNvSpPr/>
          <p:nvPr/>
        </p:nvSpPr>
        <p:spPr>
          <a:xfrm>
            <a:off x="10621106" y="3837835"/>
            <a:ext cx="1131277" cy="1289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6" name="Rectangle 15">
            <a:extLst>
              <a:ext uri="{FF2B5EF4-FFF2-40B4-BE49-F238E27FC236}">
                <a16:creationId xmlns:a16="http://schemas.microsoft.com/office/drawing/2014/main" id="{476AD8A5-FBBE-48ED-8A51-D3AF736CA7A1}"/>
              </a:ext>
            </a:extLst>
          </p:cNvPr>
          <p:cNvSpPr/>
          <p:nvPr/>
        </p:nvSpPr>
        <p:spPr>
          <a:xfrm>
            <a:off x="10621106" y="4086956"/>
            <a:ext cx="1131277" cy="1289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7" name="Rectangle 16">
            <a:extLst>
              <a:ext uri="{FF2B5EF4-FFF2-40B4-BE49-F238E27FC236}">
                <a16:creationId xmlns:a16="http://schemas.microsoft.com/office/drawing/2014/main" id="{3E65BE3A-F1FA-4F47-81D7-72A39C71C099}"/>
              </a:ext>
            </a:extLst>
          </p:cNvPr>
          <p:cNvSpPr/>
          <p:nvPr/>
        </p:nvSpPr>
        <p:spPr>
          <a:xfrm>
            <a:off x="10667994" y="4201260"/>
            <a:ext cx="1239278" cy="1289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pic>
        <p:nvPicPr>
          <p:cNvPr id="22" name="Picture 21">
            <a:extLst>
              <a:ext uri="{FF2B5EF4-FFF2-40B4-BE49-F238E27FC236}">
                <a16:creationId xmlns:a16="http://schemas.microsoft.com/office/drawing/2014/main" id="{B475AB4E-684D-484A-839A-D4BC6472F175}"/>
              </a:ext>
            </a:extLst>
          </p:cNvPr>
          <p:cNvPicPr>
            <a:picLocks noChangeAspect="1"/>
          </p:cNvPicPr>
          <p:nvPr/>
        </p:nvPicPr>
        <p:blipFill rotWithShape="1">
          <a:blip r:embed="rId2"/>
          <a:srcRect l="45570" t="69112" r="48029" b="28128"/>
          <a:stretch/>
        </p:blipFill>
        <p:spPr>
          <a:xfrm>
            <a:off x="4479827" y="1913792"/>
            <a:ext cx="1087753" cy="158263"/>
          </a:xfrm>
          <a:prstGeom prst="rect">
            <a:avLst/>
          </a:prstGeom>
        </p:spPr>
      </p:pic>
      <p:pic>
        <p:nvPicPr>
          <p:cNvPr id="24" name="Picture 23">
            <a:extLst>
              <a:ext uri="{FF2B5EF4-FFF2-40B4-BE49-F238E27FC236}">
                <a16:creationId xmlns:a16="http://schemas.microsoft.com/office/drawing/2014/main" id="{44ED6458-AA41-4FF8-ADFD-6C325633AF82}"/>
              </a:ext>
            </a:extLst>
          </p:cNvPr>
          <p:cNvPicPr>
            <a:picLocks noChangeAspect="1"/>
          </p:cNvPicPr>
          <p:nvPr/>
        </p:nvPicPr>
        <p:blipFill rotWithShape="1">
          <a:blip r:embed="rId3"/>
          <a:srcRect l="44679" t="72060" r="48028" b="24030"/>
          <a:stretch/>
        </p:blipFill>
        <p:spPr>
          <a:xfrm>
            <a:off x="9300206" y="1907931"/>
            <a:ext cx="1239278" cy="224214"/>
          </a:xfrm>
          <a:prstGeom prst="rect">
            <a:avLst/>
          </a:prstGeom>
        </p:spPr>
      </p:pic>
      <p:sp>
        <p:nvSpPr>
          <p:cNvPr id="25" name="Rectangle 24">
            <a:extLst>
              <a:ext uri="{FF2B5EF4-FFF2-40B4-BE49-F238E27FC236}">
                <a16:creationId xmlns:a16="http://schemas.microsoft.com/office/drawing/2014/main" id="{14A16A97-6979-4F44-9639-2ABCDEF44F2B}"/>
              </a:ext>
            </a:extLst>
          </p:cNvPr>
          <p:cNvSpPr/>
          <p:nvPr/>
        </p:nvSpPr>
        <p:spPr>
          <a:xfrm>
            <a:off x="10667994" y="4333872"/>
            <a:ext cx="1304637" cy="1106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3844305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6D78D-A439-4CBF-98B7-41D523FCD39B}"/>
              </a:ext>
            </a:extLst>
          </p:cNvPr>
          <p:cNvSpPr>
            <a:spLocks noGrp="1"/>
          </p:cNvSpPr>
          <p:nvPr>
            <p:ph type="title"/>
          </p:nvPr>
        </p:nvSpPr>
        <p:spPr/>
        <p:txBody>
          <a:bodyPr/>
          <a:lstStyle/>
          <a:p>
            <a:r>
              <a:rPr lang="en-US" dirty="0"/>
              <a:t>River discharge</a:t>
            </a:r>
            <a:endParaRPr lang="en-AT" dirty="0"/>
          </a:p>
        </p:txBody>
      </p:sp>
      <p:pic>
        <p:nvPicPr>
          <p:cNvPr id="5" name="Content Placeholder 4" descr="A close up of a map&#10;&#10;Description automatically generated">
            <a:extLst>
              <a:ext uri="{FF2B5EF4-FFF2-40B4-BE49-F238E27FC236}">
                <a16:creationId xmlns:a16="http://schemas.microsoft.com/office/drawing/2014/main" id="{CFF21CC3-D171-42E3-8425-D4F8D1FCF59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72455"/>
            <a:ext cx="10515600" cy="4242438"/>
          </a:xfrm>
        </p:spPr>
      </p:pic>
      <p:sp>
        <p:nvSpPr>
          <p:cNvPr id="6" name="Rectangle 5">
            <a:extLst>
              <a:ext uri="{FF2B5EF4-FFF2-40B4-BE49-F238E27FC236}">
                <a16:creationId xmlns:a16="http://schemas.microsoft.com/office/drawing/2014/main" id="{2B3349F3-0F2D-4682-8A0B-26C99E0BEB17}"/>
              </a:ext>
            </a:extLst>
          </p:cNvPr>
          <p:cNvSpPr/>
          <p:nvPr/>
        </p:nvSpPr>
        <p:spPr>
          <a:xfrm>
            <a:off x="10090785" y="4248150"/>
            <a:ext cx="1466850" cy="422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8" name="Rectangle 7">
            <a:extLst>
              <a:ext uri="{FF2B5EF4-FFF2-40B4-BE49-F238E27FC236}">
                <a16:creationId xmlns:a16="http://schemas.microsoft.com/office/drawing/2014/main" id="{15DBBF23-971B-40DB-B027-3A7B5E02B714}"/>
              </a:ext>
            </a:extLst>
          </p:cNvPr>
          <p:cNvSpPr/>
          <p:nvPr/>
        </p:nvSpPr>
        <p:spPr>
          <a:xfrm>
            <a:off x="10481310" y="4400550"/>
            <a:ext cx="1297305" cy="4229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1" name="Rectangle 10">
            <a:extLst>
              <a:ext uri="{FF2B5EF4-FFF2-40B4-BE49-F238E27FC236}">
                <a16:creationId xmlns:a16="http://schemas.microsoft.com/office/drawing/2014/main" id="{065BD331-5BD1-468E-B4AF-4BD7B370D334}"/>
              </a:ext>
            </a:extLst>
          </p:cNvPr>
          <p:cNvSpPr/>
          <p:nvPr/>
        </p:nvSpPr>
        <p:spPr>
          <a:xfrm>
            <a:off x="5711190" y="3528060"/>
            <a:ext cx="1466850" cy="720090"/>
          </a:xfrm>
          <a:prstGeom prst="rect">
            <a:avLst/>
          </a:prstGeom>
          <a:noFill/>
          <a:ln w="76200">
            <a:solidFill>
              <a:srgbClr val="EF5538">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4" name="Rectangle 13">
            <a:extLst>
              <a:ext uri="{FF2B5EF4-FFF2-40B4-BE49-F238E27FC236}">
                <a16:creationId xmlns:a16="http://schemas.microsoft.com/office/drawing/2014/main" id="{91172358-0DAD-41A1-865F-BF2B000F4966}"/>
              </a:ext>
            </a:extLst>
          </p:cNvPr>
          <p:cNvSpPr/>
          <p:nvPr/>
        </p:nvSpPr>
        <p:spPr>
          <a:xfrm>
            <a:off x="2823210" y="2716530"/>
            <a:ext cx="1466850" cy="720090"/>
          </a:xfrm>
          <a:prstGeom prst="rect">
            <a:avLst/>
          </a:prstGeom>
          <a:noFill/>
          <a:ln w="76200">
            <a:solidFill>
              <a:srgbClr val="EF5538">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
        <p:nvSpPr>
          <p:cNvPr id="15" name="Rectangle 14">
            <a:extLst>
              <a:ext uri="{FF2B5EF4-FFF2-40B4-BE49-F238E27FC236}">
                <a16:creationId xmlns:a16="http://schemas.microsoft.com/office/drawing/2014/main" id="{C0893AC0-7B1E-416C-91B0-A0D477E1B43C}"/>
              </a:ext>
            </a:extLst>
          </p:cNvPr>
          <p:cNvSpPr/>
          <p:nvPr/>
        </p:nvSpPr>
        <p:spPr>
          <a:xfrm>
            <a:off x="9357360" y="4492782"/>
            <a:ext cx="1466850" cy="720090"/>
          </a:xfrm>
          <a:prstGeom prst="rect">
            <a:avLst/>
          </a:prstGeom>
          <a:noFill/>
          <a:ln w="76200">
            <a:solidFill>
              <a:srgbClr val="EF5538">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T"/>
          </a:p>
        </p:txBody>
      </p:sp>
    </p:spTree>
    <p:extLst>
      <p:ext uri="{BB962C8B-B14F-4D97-AF65-F5344CB8AC3E}">
        <p14:creationId xmlns:p14="http://schemas.microsoft.com/office/powerpoint/2010/main" val="24001926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665</Words>
  <Application>Microsoft Office PowerPoint</Application>
  <PresentationFormat>Widescreen</PresentationFormat>
  <Paragraphs>165</Paragraphs>
  <Slides>14</Slides>
  <Notes>4</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Trebuchet MS</vt:lpstr>
      <vt:lpstr>Office Theme</vt:lpstr>
      <vt:lpstr>PowerPoint Presentation</vt:lpstr>
      <vt:lpstr>Outputs:</vt:lpstr>
      <vt:lpstr>PowerPoint Presentation</vt:lpstr>
      <vt:lpstr>PowerPoint Presentation</vt:lpstr>
      <vt:lpstr>PowerPoint Presentation</vt:lpstr>
      <vt:lpstr>PowerPoint Presentation</vt:lpstr>
      <vt:lpstr>PowerPoint Presentation</vt:lpstr>
      <vt:lpstr>PowerPoint Presentation</vt:lpstr>
      <vt:lpstr>River discharge</vt:lpstr>
      <vt:lpstr>River discharge</vt:lpstr>
      <vt:lpstr>What is calculated with CWatM</vt:lpstr>
      <vt:lpstr>PowerPoint Presentation</vt:lpstr>
      <vt:lpstr>Calibration parameters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SMILOVIC Mikhail</dc:creator>
  <cp:lastModifiedBy>SMILOVIC Mikhail</cp:lastModifiedBy>
  <cp:revision>1</cp:revision>
  <dcterms:created xsi:type="dcterms:W3CDTF">2020-06-08T11:03:36Z</dcterms:created>
  <dcterms:modified xsi:type="dcterms:W3CDTF">2020-06-08T11:03:39Z</dcterms:modified>
</cp:coreProperties>
</file>